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3" r:id="rId2"/>
    <p:sldId id="256" r:id="rId3"/>
    <p:sldId id="257" r:id="rId4"/>
    <p:sldId id="271" r:id="rId5"/>
    <p:sldId id="258" r:id="rId6"/>
    <p:sldId id="286" r:id="rId7"/>
    <p:sldId id="259" r:id="rId8"/>
    <p:sldId id="264" r:id="rId9"/>
    <p:sldId id="279" r:id="rId10"/>
    <p:sldId id="261" r:id="rId11"/>
    <p:sldId id="272" r:id="rId12"/>
    <p:sldId id="275" r:id="rId13"/>
    <p:sldId id="282" r:id="rId14"/>
    <p:sldId id="265" r:id="rId15"/>
    <p:sldId id="288" r:id="rId16"/>
    <p:sldId id="280" r:id="rId17"/>
    <p:sldId id="266" r:id="rId18"/>
    <p:sldId id="267" r:id="rId19"/>
    <p:sldId id="268" r:id="rId20"/>
    <p:sldId id="269" r:id="rId21"/>
    <p:sldId id="274" r:id="rId22"/>
    <p:sldId id="278" r:id="rId23"/>
    <p:sldId id="283" r:id="rId24"/>
    <p:sldId id="284" r:id="rId25"/>
    <p:sldId id="285" r:id="rId26"/>
    <p:sldId id="277" r:id="rId27"/>
    <p:sldId id="281"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55" autoAdjust="0"/>
  </p:normalViewPr>
  <p:slideViewPr>
    <p:cSldViewPr snapToGrid="0">
      <p:cViewPr varScale="1">
        <p:scale>
          <a:sx n="74" d="100"/>
          <a:sy n="74" d="100"/>
        </p:scale>
        <p:origin x="-55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BF94A9-A32C-49F4-B14E-AAF37B037ACA}" type="datetimeFigureOut">
              <a:rPr lang="en-US" smtClean="0"/>
              <a:pPr/>
              <a:t>11/22/2022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62CC6-153A-432E-8BEF-DCCEC5F38349}" type="slidenum">
              <a:rPr lang="en-US" smtClean="0"/>
              <a:pPr/>
              <a:t>‹#›</a:t>
            </a:fld>
            <a:endParaRPr lang="en-US"/>
          </a:p>
        </p:txBody>
      </p:sp>
    </p:spTree>
    <p:extLst>
      <p:ext uri="{BB962C8B-B14F-4D97-AF65-F5344CB8AC3E}">
        <p14:creationId xmlns:p14="http://schemas.microsoft.com/office/powerpoint/2010/main" val="189369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1</a:t>
            </a:fld>
            <a:endParaRPr lang="en-US" noProof="0" dirty="0"/>
          </a:p>
        </p:txBody>
      </p:sp>
    </p:spTree>
    <p:extLst>
      <p:ext uri="{BB962C8B-B14F-4D97-AF65-F5344CB8AC3E}">
        <p14:creationId xmlns:p14="http://schemas.microsoft.com/office/powerpoint/2010/main" val="305158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24354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336067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399126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9" name="Picture Placeholder 8">
            <a:extLst>
              <a:ext uri="{FF2B5EF4-FFF2-40B4-BE49-F238E27FC236}">
                <a16:creationId xmlns="" xmlns:a16="http://schemas.microsoft.com/office/drawing/2014/main" id="{820DE84E-DA13-4173-AAC9-86C27FFB14DE}"/>
              </a:ext>
            </a:extLst>
          </p:cNvPr>
          <p:cNvSpPr>
            <a:spLocks noGrp="1"/>
          </p:cNvSpPr>
          <p:nvPr>
            <p:ph type="pic" sz="quarter" idx="10" hasCustomPrompt="1"/>
          </p:nvPr>
        </p:nvSpPr>
        <p:spPr>
          <a:xfrm>
            <a:off x="1394222" y="1145254"/>
            <a:ext cx="4567666" cy="4688435"/>
          </a:xfrm>
          <a:prstGeom prst="rect">
            <a:avLst/>
          </a:prstGeom>
          <a:solidFill>
            <a:schemeClr val="tx2">
              <a:lumMod val="75000"/>
            </a:schemeClr>
          </a:solidFill>
          <a:effectLst>
            <a:softEdge rad="317500"/>
          </a:effectLst>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
        <p:nvSpPr>
          <p:cNvPr id="2" name="Title 1">
            <a:extLst>
              <a:ext uri="{FF2B5EF4-FFF2-40B4-BE49-F238E27FC236}">
                <a16:creationId xmlns=""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63065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124199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280230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79043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83420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3082886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41451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296139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33444B-8E6F-4B18-9490-BF12932125A1}" type="datetimeFigureOut">
              <a:rPr lang="en-IN" smtClean="0"/>
              <a:pPr/>
              <a:t>22/11/2022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D68634C-DC10-48E8-BA2C-D495F3829648}" type="slidenum">
              <a:rPr lang="en-IN" smtClean="0"/>
              <a:pPr/>
              <a:t>‹#›</a:t>
            </a:fld>
            <a:endParaRPr lang="en-IN"/>
          </a:p>
        </p:txBody>
      </p:sp>
    </p:spTree>
    <p:extLst>
      <p:ext uri="{BB962C8B-B14F-4D97-AF65-F5344CB8AC3E}">
        <p14:creationId xmlns:p14="http://schemas.microsoft.com/office/powerpoint/2010/main" val="254510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3444B-8E6F-4B18-9490-BF12932125A1}" type="datetimeFigureOut">
              <a:rPr lang="en-IN" smtClean="0"/>
              <a:pPr/>
              <a:t>22/11/2022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8634C-DC10-48E8-BA2C-D495F3829648}" type="slidenum">
              <a:rPr lang="en-IN" smtClean="0"/>
              <a:pPr/>
              <a:t>‹#›</a:t>
            </a:fld>
            <a:endParaRPr lang="en-IN"/>
          </a:p>
        </p:txBody>
      </p:sp>
    </p:spTree>
    <p:extLst>
      <p:ext uri="{BB962C8B-B14F-4D97-AF65-F5344CB8AC3E}">
        <p14:creationId xmlns:p14="http://schemas.microsoft.com/office/powerpoint/2010/main" val="113760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0.emf"/></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png"/><Relationship Id="rId17" Type="http://schemas.openxmlformats.org/officeDocument/2006/relationships/image" Target="../media/image76.jpeg"/><Relationship Id="rId2" Type="http://schemas.openxmlformats.org/officeDocument/2006/relationships/image" Target="../media/image61.jpe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srcRect l="7941" r="7941"/>
          <a:stretch>
            <a:fillRect/>
          </a:stretch>
        </p:blipFill>
        <p:spPr>
          <a:xfrm>
            <a:off x="753036" y="404966"/>
            <a:ext cx="5884434" cy="6040018"/>
          </a:xfrm>
          <a:prstGeom prst="ellipse">
            <a:avLst/>
          </a:prstGeom>
          <a:ln>
            <a:noFill/>
          </a:ln>
          <a:effectLst>
            <a:softEdge rad="112500"/>
          </a:effectLst>
        </p:spPr>
      </p:pic>
      <p:sp>
        <p:nvSpPr>
          <p:cNvPr id="7" name="Oval 6">
            <a:extLst>
              <a:ext uri="{FF2B5EF4-FFF2-40B4-BE49-F238E27FC236}">
                <a16:creationId xmlns="" xmlns:a16="http://schemas.microsoft.com/office/drawing/2014/main" id="{DAE98AA7-EEC8-4349-B75F-8C7B0A80C3F3}"/>
              </a:ext>
              <a:ext uri="{C183D7F6-B498-43B3-948B-1728B52AA6E4}">
                <adec:decorative xmlns="" xmlns:adec="http://schemas.microsoft.com/office/drawing/2017/decorative" val="1"/>
              </a:ext>
            </a:extLst>
          </p:cNvPr>
          <p:cNvSpPr/>
          <p:nvPr/>
        </p:nvSpPr>
        <p:spPr>
          <a:xfrm>
            <a:off x="331094" y="2213601"/>
            <a:ext cx="2347560" cy="2347642"/>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2">
            <a:extLst>
              <a:ext uri="{FF2B5EF4-FFF2-40B4-BE49-F238E27FC236}">
                <a16:creationId xmlns="" xmlns:a16="http://schemas.microsoft.com/office/drawing/2014/main" id="{7A663105-4B92-4F24-9DF6-58BB116E29FA}"/>
              </a:ext>
            </a:extLst>
          </p:cNvPr>
          <p:cNvSpPr>
            <a:spLocks noGrp="1"/>
          </p:cNvSpPr>
          <p:nvPr>
            <p:ph type="ctrTitle"/>
          </p:nvPr>
        </p:nvSpPr>
        <p:spPr bwMode="gray">
          <a:xfrm>
            <a:off x="3855906" y="-59015"/>
            <a:ext cx="8336459" cy="1289158"/>
          </a:xfrm>
        </p:spPr>
        <p:txBody>
          <a:bodyPr>
            <a:normAutofit fontScale="90000"/>
          </a:bodyPr>
          <a:lstStyle/>
          <a:p>
            <a:r>
              <a:rPr lang="en-US" sz="2700" b="1" i="1" cap="none" dirty="0" smtClean="0">
                <a:solidFill>
                  <a:srgbClr val="7030A0"/>
                </a:solidFill>
                <a:latin typeface="Copperplate Gothic Bold" pitchFamily="34" charset="0"/>
              </a:rPr>
              <a:t>Sri Ranganathar Valves Private Limited</a:t>
            </a:r>
            <a:r>
              <a:rPr lang="en-US" sz="3000" b="1" i="1" cap="none" dirty="0" smtClean="0">
                <a:solidFill>
                  <a:srgbClr val="7030A0"/>
                </a:solidFill>
                <a:latin typeface="+mn-lt"/>
              </a:rPr>
              <a:t/>
            </a:r>
            <a:br>
              <a:rPr lang="en-US" sz="3000" b="1" i="1" cap="none" dirty="0" smtClean="0">
                <a:solidFill>
                  <a:srgbClr val="7030A0"/>
                </a:solidFill>
                <a:latin typeface="+mn-lt"/>
              </a:rPr>
            </a:br>
            <a:r>
              <a:rPr lang="en-US" sz="2700" b="1" i="1" cap="none" dirty="0" smtClean="0">
                <a:solidFill>
                  <a:srgbClr val="7030A0"/>
                </a:solidFill>
                <a:latin typeface="Bradley Hand ITC" pitchFamily="66" charset="0"/>
              </a:rPr>
              <a:t>  “</a:t>
            </a:r>
            <a:r>
              <a:rPr lang="en-IN" sz="2200" b="1" i="1" cap="none" dirty="0" smtClean="0">
                <a:solidFill>
                  <a:srgbClr val="7030A0"/>
                </a:solidFill>
                <a:latin typeface="Bradley Hand ITC" pitchFamily="66" charset="0"/>
                <a:cs typeface="Arial" pitchFamily="34" charset="0"/>
              </a:rPr>
              <a:t>Quality Flow in Every Valve</a:t>
            </a:r>
            <a:r>
              <a:rPr lang="en-US" sz="2200" b="1" i="1" cap="none" dirty="0" smtClean="0">
                <a:solidFill>
                  <a:srgbClr val="7030A0"/>
                </a:solidFill>
                <a:latin typeface="Bradley Hand ITC" pitchFamily="66" charset="0"/>
              </a:rPr>
              <a:t>”</a:t>
            </a:r>
            <a:endParaRPr lang="en-US" sz="2200" b="1" i="1" cap="none" dirty="0">
              <a:solidFill>
                <a:srgbClr val="7030A0"/>
              </a:solidFill>
              <a:latin typeface="Bradley Hand ITC" pitchFamily="66" charset="0"/>
            </a:endParaRPr>
          </a:p>
        </p:txBody>
      </p:sp>
      <p:pic>
        <p:nvPicPr>
          <p:cNvPr id="11" name="Picture 2" descr="C:\Users\MD-SonyVaio\Desktop\PICTURES\SRV\Jpeg\26.jpg"/>
          <p:cNvPicPr>
            <a:picLocks noChangeAspect="1" noChangeArrowheads="1"/>
          </p:cNvPicPr>
          <p:nvPr/>
        </p:nvPicPr>
        <p:blipFill>
          <a:blip r:embed="rId4" cstate="print"/>
          <a:stretch>
            <a:fillRect/>
          </a:stretch>
        </p:blipFill>
        <p:spPr bwMode="auto">
          <a:xfrm>
            <a:off x="211754" y="2209474"/>
            <a:ext cx="2531447" cy="2328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SRV-OE\Desktop\Customer Logo\ranganatha.jpg"/>
          <p:cNvPicPr>
            <a:picLocks noChangeAspect="1" noChangeArrowheads="1"/>
          </p:cNvPicPr>
          <p:nvPr/>
        </p:nvPicPr>
        <p:blipFill>
          <a:blip r:embed="rId5"/>
          <a:srcRect/>
          <a:stretch>
            <a:fillRect/>
          </a:stretch>
        </p:blipFill>
        <p:spPr bwMode="auto">
          <a:xfrm>
            <a:off x="6684825" y="2026399"/>
            <a:ext cx="4766473" cy="307272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809263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39987046"/>
              </p:ext>
            </p:extLst>
          </p:nvPr>
        </p:nvGraphicFramePr>
        <p:xfrm>
          <a:off x="319485" y="143215"/>
          <a:ext cx="11468562" cy="6399253"/>
        </p:xfrm>
        <a:graphic>
          <a:graphicData uri="http://schemas.openxmlformats.org/drawingml/2006/table">
            <a:tbl>
              <a:tblPr>
                <a:tableStyleId>{5C22544A-7EE6-4342-B048-85BDC9FD1C3A}</a:tableStyleId>
              </a:tblPr>
              <a:tblGrid>
                <a:gridCol w="11468562">
                  <a:extLst>
                    <a:ext uri="{9D8B030D-6E8A-4147-A177-3AD203B41FA5}">
                      <a16:colId xmlns="" xmlns:a16="http://schemas.microsoft.com/office/drawing/2014/main" val="2549538069"/>
                    </a:ext>
                  </a:extLst>
                </a:gridCol>
              </a:tblGrid>
              <a:tr h="760828">
                <a:tc>
                  <a:txBody>
                    <a:bodyPr/>
                    <a:lstStyle/>
                    <a:p>
                      <a:pPr algn="ctr" fontAlgn="ctr"/>
                      <a:r>
                        <a:rPr lang="en-IN" sz="3200" b="1" u="none" strike="noStrike" dirty="0">
                          <a:effectLst/>
                        </a:rPr>
                        <a:t>SPECIAL TESTING FACILITIES</a:t>
                      </a:r>
                      <a:endParaRPr lang="en-IN" sz="32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 xmlns:a16="http://schemas.microsoft.com/office/drawing/2014/main" val="3383337161"/>
                  </a:ext>
                </a:extLst>
              </a:tr>
              <a:tr h="314179">
                <a:tc>
                  <a:txBody>
                    <a:bodyPr/>
                    <a:lstStyle/>
                    <a:p>
                      <a:pPr algn="ctr" fontAlgn="b"/>
                      <a:endParaRPr lang="en-IN" sz="1800" b="1" i="0" u="none" strike="noStrike" dirty="0">
                        <a:solidFill>
                          <a:srgbClr val="000000"/>
                        </a:solidFill>
                        <a:effectLst/>
                        <a:latin typeface="Calibri" panose="020F0502020204030204" pitchFamily="34" charset="0"/>
                      </a:endParaRPr>
                    </a:p>
                  </a:txBody>
                  <a:tcPr marL="7620" marR="7620" marT="7620" marB="0" anchor="b">
                    <a:solidFill>
                      <a:schemeClr val="accent3">
                        <a:lumMod val="20000"/>
                        <a:lumOff val="80000"/>
                      </a:schemeClr>
                    </a:solidFill>
                  </a:tcPr>
                </a:tc>
                <a:extLst>
                  <a:ext uri="{0D108BD9-81ED-4DB2-BD59-A6C34878D82A}">
                    <a16:rowId xmlns="" xmlns:a16="http://schemas.microsoft.com/office/drawing/2014/main" val="734891797"/>
                  </a:ext>
                </a:extLst>
              </a:tr>
              <a:tr h="674972">
                <a:tc>
                  <a:txBody>
                    <a:bodyPr/>
                    <a:lstStyle/>
                    <a:p>
                      <a:pPr algn="l" fontAlgn="b"/>
                      <a:r>
                        <a:rPr lang="en-US" sz="1800" b="1" u="none" strike="noStrike" dirty="0">
                          <a:effectLst/>
                        </a:rPr>
                        <a:t>1. Fully automated </a:t>
                      </a:r>
                      <a:r>
                        <a:rPr lang="en-US" sz="1800" b="1" u="none" strike="noStrike" dirty="0" smtClean="0">
                          <a:effectLst/>
                        </a:rPr>
                        <a:t>and manual Hydro Pressure Testing</a:t>
                      </a:r>
                      <a:endParaRPr lang="en-US"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2854977930"/>
                  </a:ext>
                </a:extLst>
              </a:tr>
              <a:tr h="64394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800" b="1" u="none" strike="noStrike" dirty="0">
                          <a:effectLst/>
                        </a:rPr>
                        <a:t>2. Cryogenic </a:t>
                      </a:r>
                      <a:r>
                        <a:rPr lang="en-IN" sz="1800" b="1" u="none" strike="noStrike" dirty="0" smtClean="0">
                          <a:effectLst/>
                        </a:rPr>
                        <a:t>Testing from -40 Deg </a:t>
                      </a:r>
                      <a:r>
                        <a:rPr lang="en-US" sz="1800" b="1" i="0" u="none" strike="noStrike" dirty="0" smtClean="0">
                          <a:solidFill>
                            <a:srgbClr val="000000"/>
                          </a:solidFill>
                          <a:effectLst/>
                          <a:latin typeface="Calibri" panose="020F0502020204030204" pitchFamily="34" charset="0"/>
                        </a:rPr>
                        <a:t>To</a:t>
                      </a:r>
                      <a:r>
                        <a:rPr lang="en-US" sz="1800" b="1" i="0" u="none" strike="noStrike" baseline="0" dirty="0" smtClean="0">
                          <a:solidFill>
                            <a:srgbClr val="000000"/>
                          </a:solidFill>
                          <a:effectLst/>
                          <a:latin typeface="Calibri" panose="020F0502020204030204" pitchFamily="34" charset="0"/>
                        </a:rPr>
                        <a:t> -196 Deg C</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58670877"/>
                  </a:ext>
                </a:extLst>
              </a:tr>
              <a:tr h="669701">
                <a:tc>
                  <a:txBody>
                    <a:bodyPr/>
                    <a:lstStyle/>
                    <a:p>
                      <a:pPr algn="l" fontAlgn="b"/>
                      <a:r>
                        <a:rPr lang="en-IN" sz="1800" b="1" u="none" strike="noStrike" dirty="0">
                          <a:effectLst/>
                        </a:rPr>
                        <a:t>3. Fire safe </a:t>
                      </a:r>
                      <a:r>
                        <a:rPr lang="en-IN" sz="1800" b="1" u="none" strike="noStrike" dirty="0" smtClean="0">
                          <a:effectLst/>
                        </a:rPr>
                        <a:t>Testing</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1809639204"/>
                  </a:ext>
                </a:extLst>
              </a:tr>
              <a:tr h="682581">
                <a:tc>
                  <a:txBody>
                    <a:bodyPr/>
                    <a:lstStyle/>
                    <a:p>
                      <a:pPr algn="l" fontAlgn="b"/>
                      <a:r>
                        <a:rPr lang="en-IN" sz="1800" b="1" u="none" strike="noStrike" dirty="0">
                          <a:effectLst/>
                        </a:rPr>
                        <a:t>4. Cycle </a:t>
                      </a:r>
                      <a:r>
                        <a:rPr lang="en-IN" sz="1800" b="1" u="none" strike="noStrike" dirty="0" smtClean="0">
                          <a:effectLst/>
                        </a:rPr>
                        <a:t>Testing</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46973208"/>
                  </a:ext>
                </a:extLst>
              </a:tr>
              <a:tr h="682580">
                <a:tc>
                  <a:txBody>
                    <a:bodyPr/>
                    <a:lstStyle/>
                    <a:p>
                      <a:pPr algn="l" fontAlgn="b"/>
                      <a:r>
                        <a:rPr lang="en-IN" sz="1800" b="1" u="none" strike="noStrike" dirty="0">
                          <a:effectLst/>
                        </a:rPr>
                        <a:t>5. Vacuum </a:t>
                      </a:r>
                      <a:r>
                        <a:rPr lang="en-IN" sz="1800" b="1" u="none" strike="noStrike" dirty="0" smtClean="0">
                          <a:effectLst/>
                        </a:rPr>
                        <a:t>Pressure Testing </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633358724"/>
                  </a:ext>
                </a:extLst>
              </a:tr>
              <a:tr h="708338">
                <a:tc>
                  <a:txBody>
                    <a:bodyPr/>
                    <a:lstStyle/>
                    <a:p>
                      <a:pPr algn="l" fontAlgn="b"/>
                      <a:r>
                        <a:rPr lang="en-IN" sz="1800" b="1" u="none" strike="noStrike" dirty="0">
                          <a:effectLst/>
                        </a:rPr>
                        <a:t>6. Flow </a:t>
                      </a:r>
                      <a:r>
                        <a:rPr lang="en-IN" sz="1800" b="1" u="none" strike="noStrike" dirty="0" smtClean="0">
                          <a:effectLst/>
                        </a:rPr>
                        <a:t>Testing Laboratory</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938788149"/>
                  </a:ext>
                </a:extLst>
              </a:tr>
              <a:tr h="631065">
                <a:tc>
                  <a:txBody>
                    <a:bodyPr/>
                    <a:lstStyle/>
                    <a:p>
                      <a:pPr algn="l" fontAlgn="b"/>
                      <a:r>
                        <a:rPr lang="en-IN" sz="1800" b="1" i="0" u="none" strike="noStrike" dirty="0" smtClean="0">
                          <a:solidFill>
                            <a:srgbClr val="000000"/>
                          </a:solidFill>
                          <a:effectLst/>
                          <a:latin typeface="Calibri" panose="020F0502020204030204" pitchFamily="34" charset="0"/>
                        </a:rPr>
                        <a:t>7. </a:t>
                      </a:r>
                      <a:r>
                        <a:rPr lang="en-IN" sz="1800" b="1" u="none" strike="noStrike" dirty="0" smtClean="0">
                          <a:effectLst/>
                        </a:rPr>
                        <a:t>High Pressure Gas Testing</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tr>
              <a:tr h="631065">
                <a:tc>
                  <a:txBody>
                    <a:bodyPr/>
                    <a:lstStyle/>
                    <a:p>
                      <a:pPr algn="l" fontAlgn="b"/>
                      <a:r>
                        <a:rPr lang="en-IN" sz="1800" b="1" u="none" strike="noStrike" dirty="0" smtClean="0">
                          <a:effectLst/>
                        </a:rPr>
                        <a:t>8. </a:t>
                      </a:r>
                      <a:r>
                        <a:rPr lang="en-IN" sz="1800" b="1" u="none" strike="noStrike" dirty="0">
                          <a:effectLst/>
                        </a:rPr>
                        <a:t>Fugitive Emissions </a:t>
                      </a:r>
                      <a:r>
                        <a:rPr lang="en-IN" sz="1800" b="1" u="none" strike="noStrike" dirty="0" smtClean="0">
                          <a:effectLst/>
                        </a:rPr>
                        <a:t>Testing</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 xmlns:a16="http://schemas.microsoft.com/office/drawing/2014/main" val="2583358876"/>
                  </a:ext>
                </a:extLst>
              </a:tr>
            </a:tbl>
          </a:graphicData>
        </a:graphic>
      </p:graphicFrame>
    </p:spTree>
    <p:extLst>
      <p:ext uri="{BB962C8B-B14F-4D97-AF65-F5344CB8AC3E}">
        <p14:creationId xmlns:p14="http://schemas.microsoft.com/office/powerpoint/2010/main" val="325264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srcRect/>
          <a:stretch>
            <a:fillRect/>
          </a:stretch>
        </p:blipFill>
        <p:spPr bwMode="auto">
          <a:xfrm>
            <a:off x="7441028" y="339090"/>
            <a:ext cx="3163887" cy="2107718"/>
          </a:xfrm>
          <a:prstGeom prst="rect">
            <a:avLst/>
          </a:prstGeom>
          <a:noFill/>
          <a:ln w="9525">
            <a:noFill/>
            <a:miter lim="800000"/>
            <a:headEnd/>
            <a:tailEnd/>
          </a:ln>
        </p:spPr>
      </p:pic>
      <p:pic>
        <p:nvPicPr>
          <p:cNvPr id="6" name="Picture 13" descr="http://www.sriindia.net/wp-content/uploads/hydro-testing-assembly.jpg"/>
          <p:cNvPicPr>
            <a:picLocks noChangeAspect="1" noChangeArrowheads="1"/>
          </p:cNvPicPr>
          <p:nvPr/>
        </p:nvPicPr>
        <p:blipFill>
          <a:blip r:embed="rId3"/>
          <a:srcRect/>
          <a:stretch>
            <a:fillRect/>
          </a:stretch>
        </p:blipFill>
        <p:spPr bwMode="auto">
          <a:xfrm>
            <a:off x="1027801" y="276028"/>
            <a:ext cx="3054802" cy="2225434"/>
          </a:xfrm>
          <a:prstGeom prst="rect">
            <a:avLst/>
          </a:prstGeom>
          <a:noFill/>
          <a:ln w="9525">
            <a:noFill/>
            <a:miter lim="800000"/>
            <a:headEnd/>
            <a:tailEnd/>
          </a:ln>
        </p:spPr>
      </p:pic>
      <p:pic>
        <p:nvPicPr>
          <p:cNvPr id="7" name="Picture 14"/>
          <p:cNvPicPr>
            <a:picLocks noChangeAspect="1"/>
          </p:cNvPicPr>
          <p:nvPr/>
        </p:nvPicPr>
        <p:blipFill>
          <a:blip r:embed="rId4"/>
          <a:srcRect/>
          <a:stretch>
            <a:fillRect/>
          </a:stretch>
        </p:blipFill>
        <p:spPr bwMode="auto">
          <a:xfrm>
            <a:off x="4348632" y="311500"/>
            <a:ext cx="2882462" cy="2161847"/>
          </a:xfrm>
          <a:prstGeom prst="rect">
            <a:avLst/>
          </a:prstGeom>
          <a:noFill/>
          <a:ln w="9525">
            <a:noFill/>
            <a:miter lim="800000"/>
            <a:headEnd/>
            <a:tailEnd/>
          </a:ln>
        </p:spPr>
      </p:pic>
      <p:sp>
        <p:nvSpPr>
          <p:cNvPr id="8" name="Rectangle 7"/>
          <p:cNvSpPr/>
          <p:nvPr/>
        </p:nvSpPr>
        <p:spPr>
          <a:xfrm>
            <a:off x="991232" y="2519148"/>
            <a:ext cx="3034208" cy="523220"/>
          </a:xfrm>
          <a:prstGeom prst="rect">
            <a:avLst/>
          </a:prstGeom>
        </p:spPr>
        <p:txBody>
          <a:bodyPr wrap="square">
            <a:spAutoFit/>
          </a:bodyPr>
          <a:lstStyle/>
          <a:p>
            <a:pPr algn="ctr"/>
            <a:r>
              <a:rPr lang="en-US" sz="1400" b="1" dirty="0" smtClean="0">
                <a:solidFill>
                  <a:srgbClr val="0000FF"/>
                </a:solidFill>
              </a:rPr>
              <a:t>Fully automated and manual hydro testing</a:t>
            </a:r>
            <a:endParaRPr lang="en-US" sz="1400" dirty="0">
              <a:solidFill>
                <a:srgbClr val="0000FF"/>
              </a:solidFill>
            </a:endParaRPr>
          </a:p>
        </p:txBody>
      </p:sp>
      <p:sp>
        <p:nvSpPr>
          <p:cNvPr id="10" name="Rectangle 9"/>
          <p:cNvSpPr/>
          <p:nvPr/>
        </p:nvSpPr>
        <p:spPr>
          <a:xfrm>
            <a:off x="4254694" y="2482362"/>
            <a:ext cx="3018443" cy="523220"/>
          </a:xfrm>
          <a:prstGeom prst="rect">
            <a:avLst/>
          </a:prstGeom>
        </p:spPr>
        <p:txBody>
          <a:bodyPr wrap="square">
            <a:spAutoFit/>
          </a:bodyPr>
          <a:lstStyle/>
          <a:p>
            <a:pPr algn="ctr"/>
            <a:r>
              <a:rPr lang="en-IN" sz="1400" b="1" dirty="0" smtClean="0">
                <a:solidFill>
                  <a:srgbClr val="0000FF"/>
                </a:solidFill>
              </a:rPr>
              <a:t>Cryogenic testing from -40 Deg </a:t>
            </a:r>
            <a:r>
              <a:rPr lang="en-US" sz="1400" b="1" dirty="0" smtClean="0">
                <a:solidFill>
                  <a:srgbClr val="0000FF"/>
                </a:solidFill>
                <a:latin typeface="Calibri" panose="020F0502020204030204" pitchFamily="34" charset="0"/>
              </a:rPr>
              <a:t>To -196 Deg C</a:t>
            </a:r>
            <a:endParaRPr lang="en-US" sz="1400" dirty="0">
              <a:solidFill>
                <a:srgbClr val="0000FF"/>
              </a:solidFill>
            </a:endParaRPr>
          </a:p>
        </p:txBody>
      </p:sp>
      <p:sp>
        <p:nvSpPr>
          <p:cNvPr id="11" name="Rectangle 10"/>
          <p:cNvSpPr/>
          <p:nvPr/>
        </p:nvSpPr>
        <p:spPr>
          <a:xfrm>
            <a:off x="7444583" y="2487618"/>
            <a:ext cx="3018443" cy="307777"/>
          </a:xfrm>
          <a:prstGeom prst="rect">
            <a:avLst/>
          </a:prstGeom>
        </p:spPr>
        <p:txBody>
          <a:bodyPr wrap="square">
            <a:spAutoFit/>
          </a:bodyPr>
          <a:lstStyle/>
          <a:p>
            <a:pPr algn="ctr"/>
            <a:r>
              <a:rPr lang="en-US" sz="1400" b="1" dirty="0" smtClean="0">
                <a:solidFill>
                  <a:srgbClr val="0000FF"/>
                </a:solidFill>
              </a:rPr>
              <a:t>CMM</a:t>
            </a:r>
            <a:endParaRPr lang="en-US" sz="1400" dirty="0">
              <a:solidFill>
                <a:srgbClr val="0000FF"/>
              </a:solidFill>
            </a:endParaRPr>
          </a:p>
        </p:txBody>
      </p:sp>
      <p:pic>
        <p:nvPicPr>
          <p:cNvPr id="1027" name="Picture 3" descr="\\Srv-storage\srv\OE\SRV-OE\Product catalogue\SRI-SRV-SRV&amp;C - Company profile\SRI-SRV-SRV&amp;C - PROFILE\Special Testing Photos\FIRE SAFE TESTING.jpg"/>
          <p:cNvPicPr>
            <a:picLocks noChangeAspect="1" noChangeArrowheads="1"/>
          </p:cNvPicPr>
          <p:nvPr/>
        </p:nvPicPr>
        <p:blipFill>
          <a:blip r:embed="rId5" cstate="print"/>
          <a:srcRect/>
          <a:stretch>
            <a:fillRect/>
          </a:stretch>
        </p:blipFill>
        <p:spPr bwMode="auto">
          <a:xfrm>
            <a:off x="945931" y="3154302"/>
            <a:ext cx="2480441" cy="2321587"/>
          </a:xfrm>
          <a:prstGeom prst="rect">
            <a:avLst/>
          </a:prstGeom>
          <a:noFill/>
        </p:spPr>
      </p:pic>
      <p:pic>
        <p:nvPicPr>
          <p:cNvPr id="1029" name="Picture 5" descr="\\Srv-storage\srv\OE\SRV-OE\Product catalogue\SRI-SRV-SRV&amp;C - Company profile\SRI-SRV-SRV&amp;C - PROFILE\Special Testing Photos\DSC08184.JPG"/>
          <p:cNvPicPr>
            <a:picLocks noChangeAspect="1" noChangeArrowheads="1"/>
          </p:cNvPicPr>
          <p:nvPr/>
        </p:nvPicPr>
        <p:blipFill>
          <a:blip r:embed="rId6" cstate="print"/>
          <a:srcRect/>
          <a:stretch>
            <a:fillRect/>
          </a:stretch>
        </p:blipFill>
        <p:spPr bwMode="auto">
          <a:xfrm rot="5400000">
            <a:off x="6205547" y="3552498"/>
            <a:ext cx="3341483" cy="2506014"/>
          </a:xfrm>
          <a:prstGeom prst="rect">
            <a:avLst/>
          </a:prstGeom>
          <a:noFill/>
        </p:spPr>
      </p:pic>
      <p:sp>
        <p:nvSpPr>
          <p:cNvPr id="13" name="Rectangle 12"/>
          <p:cNvSpPr/>
          <p:nvPr/>
        </p:nvSpPr>
        <p:spPr>
          <a:xfrm>
            <a:off x="9038923" y="5346396"/>
            <a:ext cx="1912856" cy="461665"/>
          </a:xfrm>
          <a:prstGeom prst="rect">
            <a:avLst/>
          </a:prstGeom>
        </p:spPr>
        <p:txBody>
          <a:bodyPr wrap="square">
            <a:spAutoFit/>
          </a:bodyPr>
          <a:lstStyle/>
          <a:p>
            <a:pPr algn="ctr"/>
            <a:r>
              <a:rPr lang="en-IN" sz="2400" b="1" dirty="0" smtClean="0">
                <a:solidFill>
                  <a:srgbClr val="0000FF"/>
                </a:solidFill>
              </a:rPr>
              <a:t>Cycle testing</a:t>
            </a:r>
            <a:endParaRPr lang="en-US" sz="2400" dirty="0">
              <a:solidFill>
                <a:srgbClr val="0000FF"/>
              </a:solidFill>
            </a:endParaRPr>
          </a:p>
        </p:txBody>
      </p:sp>
      <p:sp>
        <p:nvSpPr>
          <p:cNvPr id="14" name="Rectangle 13"/>
          <p:cNvSpPr/>
          <p:nvPr/>
        </p:nvSpPr>
        <p:spPr>
          <a:xfrm>
            <a:off x="1968694" y="5430521"/>
            <a:ext cx="3034208" cy="523220"/>
          </a:xfrm>
          <a:prstGeom prst="rect">
            <a:avLst/>
          </a:prstGeom>
        </p:spPr>
        <p:txBody>
          <a:bodyPr wrap="square">
            <a:spAutoFit/>
          </a:bodyPr>
          <a:lstStyle/>
          <a:p>
            <a:pPr algn="ctr"/>
            <a:r>
              <a:rPr lang="en-IN" sz="2800" b="1" dirty="0" smtClean="0">
                <a:solidFill>
                  <a:srgbClr val="0000FF"/>
                </a:solidFill>
              </a:rPr>
              <a:t>Fire safe testing</a:t>
            </a:r>
            <a:endParaRPr lang="en-US" sz="2800" dirty="0">
              <a:solidFill>
                <a:srgbClr val="0000FF"/>
              </a:solidFill>
            </a:endParaRPr>
          </a:p>
        </p:txBody>
      </p:sp>
      <p:pic>
        <p:nvPicPr>
          <p:cNvPr id="3074" name="Picture 2" descr="\\Srv-storage\srv\OE\SRV-OE\Product catalogue\SRV\DSC04298(1).JPG"/>
          <p:cNvPicPr>
            <a:picLocks noChangeAspect="1" noChangeArrowheads="1"/>
          </p:cNvPicPr>
          <p:nvPr/>
        </p:nvPicPr>
        <p:blipFill>
          <a:blip r:embed="rId7" cstate="print"/>
          <a:srcRect/>
          <a:stretch>
            <a:fillRect/>
          </a:stretch>
        </p:blipFill>
        <p:spPr bwMode="auto">
          <a:xfrm>
            <a:off x="3384331" y="3163614"/>
            <a:ext cx="3184634" cy="231227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v-storage\srv\OE\SRV-OE\Product catalogue\SRI-SRV-SRV&amp;C - Company profile\SRI-SRV-SRV&amp;C - PROFILE\Special Testing Photos\VACUUM TESTING.jpg"/>
          <p:cNvPicPr>
            <a:picLocks noChangeAspect="1" noChangeArrowheads="1"/>
          </p:cNvPicPr>
          <p:nvPr/>
        </p:nvPicPr>
        <p:blipFill>
          <a:blip r:embed="rId2" cstate="print"/>
          <a:srcRect/>
          <a:stretch>
            <a:fillRect/>
          </a:stretch>
        </p:blipFill>
        <p:spPr bwMode="auto">
          <a:xfrm>
            <a:off x="252249" y="360150"/>
            <a:ext cx="3794234" cy="2845675"/>
          </a:xfrm>
          <a:prstGeom prst="rect">
            <a:avLst/>
          </a:prstGeom>
          <a:noFill/>
        </p:spPr>
      </p:pic>
      <p:sp>
        <p:nvSpPr>
          <p:cNvPr id="5" name="Rectangle 4"/>
          <p:cNvSpPr/>
          <p:nvPr/>
        </p:nvSpPr>
        <p:spPr>
          <a:xfrm>
            <a:off x="744274" y="3291731"/>
            <a:ext cx="3034208" cy="461665"/>
          </a:xfrm>
          <a:prstGeom prst="rect">
            <a:avLst/>
          </a:prstGeom>
        </p:spPr>
        <p:txBody>
          <a:bodyPr wrap="square">
            <a:spAutoFit/>
          </a:bodyPr>
          <a:lstStyle/>
          <a:p>
            <a:pPr algn="ctr"/>
            <a:r>
              <a:rPr lang="en-IN" sz="2400" b="1" dirty="0" smtClean="0">
                <a:solidFill>
                  <a:srgbClr val="0000FF"/>
                </a:solidFill>
              </a:rPr>
              <a:t>Vacuum testing</a:t>
            </a:r>
            <a:endParaRPr lang="en-US" sz="2400" dirty="0">
              <a:solidFill>
                <a:srgbClr val="0000FF"/>
              </a:solidFill>
            </a:endParaRPr>
          </a:p>
        </p:txBody>
      </p:sp>
      <p:pic>
        <p:nvPicPr>
          <p:cNvPr id="2051" name="Picture 3" descr="\\Srv-storage\srv\OE\SRV-OE\Product catalogue\SRI-SRV-SRV&amp;C - Company profile\SRI-SRV-SRV&amp;C - PROFILE\Special Testing Photos\DSC03133.JPG"/>
          <p:cNvPicPr>
            <a:picLocks noChangeAspect="1" noChangeArrowheads="1"/>
          </p:cNvPicPr>
          <p:nvPr/>
        </p:nvPicPr>
        <p:blipFill>
          <a:blip r:embed="rId3" cstate="print"/>
          <a:srcRect/>
          <a:stretch>
            <a:fillRect/>
          </a:stretch>
        </p:blipFill>
        <p:spPr bwMode="auto">
          <a:xfrm>
            <a:off x="4309532" y="1626016"/>
            <a:ext cx="3731377" cy="2798423"/>
          </a:xfrm>
          <a:prstGeom prst="rect">
            <a:avLst/>
          </a:prstGeom>
          <a:noFill/>
        </p:spPr>
      </p:pic>
      <p:sp>
        <p:nvSpPr>
          <p:cNvPr id="7" name="Rectangle 6"/>
          <p:cNvSpPr/>
          <p:nvPr/>
        </p:nvSpPr>
        <p:spPr>
          <a:xfrm>
            <a:off x="4196921" y="4384536"/>
            <a:ext cx="3927575" cy="461665"/>
          </a:xfrm>
          <a:prstGeom prst="rect">
            <a:avLst/>
          </a:prstGeom>
        </p:spPr>
        <p:txBody>
          <a:bodyPr wrap="square">
            <a:spAutoFit/>
          </a:bodyPr>
          <a:lstStyle/>
          <a:p>
            <a:pPr algn="ctr"/>
            <a:r>
              <a:rPr lang="en-IN" sz="2400" b="1" dirty="0" smtClean="0">
                <a:solidFill>
                  <a:srgbClr val="0000FF"/>
                </a:solidFill>
              </a:rPr>
              <a:t>Flow Testing laboratory</a:t>
            </a:r>
            <a:endParaRPr lang="en-US" sz="2400" dirty="0">
              <a:solidFill>
                <a:srgbClr val="0000FF"/>
              </a:solidFill>
            </a:endParaRPr>
          </a:p>
        </p:txBody>
      </p:sp>
      <p:sp>
        <p:nvSpPr>
          <p:cNvPr id="9" name="Rectangle 8"/>
          <p:cNvSpPr/>
          <p:nvPr/>
        </p:nvSpPr>
        <p:spPr>
          <a:xfrm>
            <a:off x="8221393" y="5709520"/>
            <a:ext cx="3927575" cy="400110"/>
          </a:xfrm>
          <a:prstGeom prst="rect">
            <a:avLst/>
          </a:prstGeom>
        </p:spPr>
        <p:txBody>
          <a:bodyPr wrap="square">
            <a:spAutoFit/>
          </a:bodyPr>
          <a:lstStyle/>
          <a:p>
            <a:pPr algn="ctr"/>
            <a:r>
              <a:rPr lang="en-IN" sz="2000" b="1" dirty="0" smtClean="0">
                <a:solidFill>
                  <a:srgbClr val="0000FF"/>
                </a:solidFill>
              </a:rPr>
              <a:t>Fugitive Emission Testing</a:t>
            </a:r>
            <a:endParaRPr lang="en-US" sz="2000" dirty="0">
              <a:solidFill>
                <a:srgbClr val="0000FF"/>
              </a:solidFill>
            </a:endParaRPr>
          </a:p>
        </p:txBody>
      </p:sp>
      <p:pic>
        <p:nvPicPr>
          <p:cNvPr id="4098" name="Picture 2" descr="\\Srv-storage\srv\OE\SRV-OE\Product catalogue\SRV\Fugitive Emission testing 2.JPG"/>
          <p:cNvPicPr>
            <a:picLocks noChangeAspect="1" noChangeArrowheads="1"/>
          </p:cNvPicPr>
          <p:nvPr/>
        </p:nvPicPr>
        <p:blipFill>
          <a:blip r:embed="rId4" cstate="print"/>
          <a:srcRect/>
          <a:stretch>
            <a:fillRect/>
          </a:stretch>
        </p:blipFill>
        <p:spPr bwMode="auto">
          <a:xfrm>
            <a:off x="8392617" y="3016468"/>
            <a:ext cx="3599686" cy="269987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Srv-storage\srv\OE\SRV-OE\Product catalogue\SRV\Cv &amp; Pipe loading.JPG"/>
          <p:cNvPicPr>
            <a:picLocks noChangeAspect="1" noChangeArrowheads="1"/>
          </p:cNvPicPr>
          <p:nvPr/>
        </p:nvPicPr>
        <p:blipFill>
          <a:blip r:embed="rId2" cstate="print"/>
          <a:srcRect/>
          <a:stretch>
            <a:fillRect/>
          </a:stretch>
        </p:blipFill>
        <p:spPr bwMode="auto">
          <a:xfrm>
            <a:off x="312395" y="365641"/>
            <a:ext cx="7780571" cy="5835199"/>
          </a:xfrm>
          <a:prstGeom prst="rect">
            <a:avLst/>
          </a:prstGeom>
          <a:noFill/>
        </p:spPr>
      </p:pic>
      <p:sp>
        <p:nvSpPr>
          <p:cNvPr id="6" name="Rectangle 5"/>
          <p:cNvSpPr/>
          <p:nvPr/>
        </p:nvSpPr>
        <p:spPr>
          <a:xfrm>
            <a:off x="8264425" y="2575033"/>
            <a:ext cx="3591243" cy="1200329"/>
          </a:xfrm>
          <a:prstGeom prst="rect">
            <a:avLst/>
          </a:prstGeom>
        </p:spPr>
        <p:txBody>
          <a:bodyPr wrap="square">
            <a:spAutoFit/>
          </a:bodyPr>
          <a:lstStyle/>
          <a:p>
            <a:pPr algn="ctr"/>
            <a:r>
              <a:rPr lang="en-IN" sz="3600" b="1" dirty="0" smtClean="0">
                <a:solidFill>
                  <a:srgbClr val="0000FF"/>
                </a:solidFill>
              </a:rPr>
              <a:t>Pipe Load Testing and </a:t>
            </a:r>
            <a:r>
              <a:rPr lang="en-IN" sz="3600" b="1" dirty="0" err="1" smtClean="0">
                <a:solidFill>
                  <a:srgbClr val="0000FF"/>
                </a:solidFill>
              </a:rPr>
              <a:t>Cv</a:t>
            </a:r>
            <a:r>
              <a:rPr lang="en-IN" sz="3600" b="1" dirty="0" smtClean="0">
                <a:solidFill>
                  <a:srgbClr val="0000FF"/>
                </a:solidFill>
              </a:rPr>
              <a:t> Testing</a:t>
            </a:r>
            <a:endParaRPr lang="en-US" sz="3600" dirty="0">
              <a:solidFill>
                <a:srgbClr val="0000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66674" y="252247"/>
            <a:ext cx="11831035" cy="6169573"/>
          </a:xfrm>
        </p:spPr>
        <p:txBody>
          <a:bodyPr>
            <a:normAutofit fontScale="55000" lnSpcReduction="20000"/>
          </a:bodyPr>
          <a:lstStyle/>
          <a:p>
            <a:endParaRPr lang="en-US" dirty="0" smtClean="0">
              <a:solidFill>
                <a:srgbClr val="FF0000"/>
              </a:solidFill>
            </a:endParaRP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b="1" dirty="0" smtClean="0">
                <a:solidFill>
                  <a:srgbClr val="1E13F9"/>
                </a:solidFill>
              </a:rPr>
              <a:t>                            	 </a:t>
            </a:r>
            <a:r>
              <a:rPr lang="en-US" sz="4400" b="1" dirty="0" smtClean="0">
                <a:solidFill>
                  <a:srgbClr val="1E13F9"/>
                </a:solidFill>
              </a:rPr>
              <a:t>Swing Check Valve – 36” #600               </a:t>
            </a:r>
            <a:r>
              <a:rPr lang="en-US" dirty="0" smtClean="0"/>
              <a:t>        </a:t>
            </a:r>
            <a:r>
              <a:rPr lang="en-US" sz="4400" b="1" dirty="0" smtClean="0">
                <a:solidFill>
                  <a:srgbClr val="1E13F9"/>
                </a:solidFill>
              </a:rPr>
              <a:t>Wedge Gate Valve - 36” #150</a:t>
            </a:r>
          </a:p>
        </p:txBody>
      </p:sp>
      <p:sp>
        <p:nvSpPr>
          <p:cNvPr id="6" name="Rectangle 5"/>
          <p:cNvSpPr/>
          <p:nvPr/>
        </p:nvSpPr>
        <p:spPr>
          <a:xfrm>
            <a:off x="3405353" y="122873"/>
            <a:ext cx="3720662" cy="769441"/>
          </a:xfrm>
          <a:prstGeom prst="rect">
            <a:avLst/>
          </a:prstGeom>
        </p:spPr>
        <p:txBody>
          <a:bodyPr wrap="square">
            <a:spAutoFit/>
          </a:bodyPr>
          <a:lstStyle/>
          <a:p>
            <a:pPr algn="ctr"/>
            <a:r>
              <a:rPr lang="en-US" b="1" dirty="0" smtClean="0">
                <a:solidFill>
                  <a:srgbClr val="1E13F9"/>
                </a:solidFill>
              </a:rPr>
              <a:t> </a:t>
            </a:r>
            <a:r>
              <a:rPr lang="en-US" sz="4400" b="1" dirty="0" smtClean="0">
                <a:solidFill>
                  <a:srgbClr val="1E13F9"/>
                </a:solidFill>
              </a:rPr>
              <a:t>Valve Photos</a:t>
            </a:r>
            <a:endParaRPr lang="en-US" sz="4400" dirty="0"/>
          </a:p>
        </p:txBody>
      </p:sp>
      <p:pic>
        <p:nvPicPr>
          <p:cNvPr id="3074" name="Picture 2" descr="\\Srv-storage\srv\TEMPORARY STORAGE\OE\VALVE PHOTOS\DSC01393 copy.jpg"/>
          <p:cNvPicPr>
            <a:picLocks noChangeAspect="1" noChangeArrowheads="1"/>
          </p:cNvPicPr>
          <p:nvPr/>
        </p:nvPicPr>
        <p:blipFill>
          <a:blip r:embed="rId2" cstate="print"/>
          <a:srcRect/>
          <a:stretch>
            <a:fillRect/>
          </a:stretch>
        </p:blipFill>
        <p:spPr bwMode="auto">
          <a:xfrm>
            <a:off x="531518" y="1090441"/>
            <a:ext cx="5804983" cy="4353917"/>
          </a:xfrm>
          <a:prstGeom prst="rect">
            <a:avLst/>
          </a:prstGeom>
          <a:noFill/>
        </p:spPr>
      </p:pic>
      <p:pic>
        <p:nvPicPr>
          <p:cNvPr id="3076" name="Picture 4" descr="D:\SRV-OE\Desktop\36__150__WGV-removebg-preview (2).png"/>
          <p:cNvPicPr>
            <a:picLocks noChangeAspect="1" noChangeArrowheads="1"/>
          </p:cNvPicPr>
          <p:nvPr/>
        </p:nvPicPr>
        <p:blipFill>
          <a:blip r:embed="rId3"/>
          <a:srcRect/>
          <a:stretch>
            <a:fillRect/>
          </a:stretch>
        </p:blipFill>
        <p:spPr bwMode="auto">
          <a:xfrm>
            <a:off x="7577960" y="1106058"/>
            <a:ext cx="2659116" cy="434569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rv-storage\srv\OE\SRV-OE\Product catalogue\Photos - Valves and Machines\DSC08964.jpg"/>
          <p:cNvPicPr>
            <a:picLocks noChangeAspect="1" noChangeArrowheads="1"/>
          </p:cNvPicPr>
          <p:nvPr/>
        </p:nvPicPr>
        <p:blipFill>
          <a:blip r:embed="rId2" cstate="print"/>
          <a:srcRect/>
          <a:stretch>
            <a:fillRect/>
          </a:stretch>
        </p:blipFill>
        <p:spPr bwMode="auto">
          <a:xfrm>
            <a:off x="5766897" y="168886"/>
            <a:ext cx="3271999" cy="4440936"/>
          </a:xfrm>
          <a:prstGeom prst="rect">
            <a:avLst/>
          </a:prstGeom>
          <a:noFill/>
        </p:spPr>
      </p:pic>
      <p:pic>
        <p:nvPicPr>
          <p:cNvPr id="39939" name="Picture 3" descr="\\Srv-storage\srv\OE\SRV-OE\Product catalogue\Photos - Valves and Machines\28'' CWP75 Goggle gate valve.jpg"/>
          <p:cNvPicPr>
            <a:picLocks noChangeAspect="1" noChangeArrowheads="1"/>
          </p:cNvPicPr>
          <p:nvPr/>
        </p:nvPicPr>
        <p:blipFill>
          <a:blip r:embed="rId3" cstate="print"/>
          <a:srcRect/>
          <a:stretch>
            <a:fillRect/>
          </a:stretch>
        </p:blipFill>
        <p:spPr bwMode="auto">
          <a:xfrm>
            <a:off x="2381140" y="170383"/>
            <a:ext cx="3325977" cy="4434452"/>
          </a:xfrm>
          <a:prstGeom prst="rect">
            <a:avLst/>
          </a:prstGeom>
          <a:noFill/>
        </p:spPr>
      </p:pic>
      <p:pic>
        <p:nvPicPr>
          <p:cNvPr id="39940" name="Picture 4" descr="\\Srv-storage\srv\OE\SRV-OE\Product catalogue\CATALOGUE\High alloy valves photos\KGV-CD4MCuN.jpg"/>
          <p:cNvPicPr>
            <a:picLocks noChangeAspect="1" noChangeArrowheads="1"/>
          </p:cNvPicPr>
          <p:nvPr/>
        </p:nvPicPr>
        <p:blipFill>
          <a:blip r:embed="rId4"/>
          <a:srcRect/>
          <a:stretch>
            <a:fillRect/>
          </a:stretch>
        </p:blipFill>
        <p:spPr bwMode="auto">
          <a:xfrm>
            <a:off x="391181" y="168165"/>
            <a:ext cx="1899605" cy="4424691"/>
          </a:xfrm>
          <a:prstGeom prst="rect">
            <a:avLst/>
          </a:prstGeom>
          <a:noFill/>
        </p:spPr>
      </p:pic>
      <p:pic>
        <p:nvPicPr>
          <p:cNvPr id="39941" name="Picture 5" descr="\\Srv-storage\srv\OE\SRV-OE\Product catalogue\CATALOGUE\KGV - Non Raising\DSC08370.JPG"/>
          <p:cNvPicPr>
            <a:picLocks noChangeAspect="1" noChangeArrowheads="1"/>
          </p:cNvPicPr>
          <p:nvPr/>
        </p:nvPicPr>
        <p:blipFill>
          <a:blip r:embed="rId5"/>
          <a:srcRect/>
          <a:stretch>
            <a:fillRect/>
          </a:stretch>
        </p:blipFill>
        <p:spPr bwMode="auto">
          <a:xfrm>
            <a:off x="9091447" y="184805"/>
            <a:ext cx="2978087" cy="4418725"/>
          </a:xfrm>
          <a:prstGeom prst="rect">
            <a:avLst/>
          </a:prstGeom>
          <a:noFill/>
        </p:spPr>
      </p:pic>
      <p:sp>
        <p:nvSpPr>
          <p:cNvPr id="8" name="Rectangle 7"/>
          <p:cNvSpPr/>
          <p:nvPr/>
        </p:nvSpPr>
        <p:spPr>
          <a:xfrm>
            <a:off x="336471" y="4887310"/>
            <a:ext cx="1965295" cy="646331"/>
          </a:xfrm>
          <a:prstGeom prst="rect">
            <a:avLst/>
          </a:prstGeom>
        </p:spPr>
        <p:txBody>
          <a:bodyPr wrap="square">
            <a:spAutoFit/>
          </a:bodyPr>
          <a:lstStyle/>
          <a:p>
            <a:pPr algn="ctr"/>
            <a:r>
              <a:rPr lang="en-US" b="1" dirty="0" smtClean="0">
                <a:solidFill>
                  <a:srgbClr val="1E13F9"/>
                </a:solidFill>
              </a:rPr>
              <a:t>Knife Gate Valve – Model 61</a:t>
            </a:r>
            <a:endParaRPr lang="en-US" dirty="0"/>
          </a:p>
        </p:txBody>
      </p:sp>
      <p:sp>
        <p:nvSpPr>
          <p:cNvPr id="9" name="Rectangle 8"/>
          <p:cNvSpPr/>
          <p:nvPr/>
        </p:nvSpPr>
        <p:spPr>
          <a:xfrm>
            <a:off x="2811646" y="4850524"/>
            <a:ext cx="2233317" cy="646331"/>
          </a:xfrm>
          <a:prstGeom prst="rect">
            <a:avLst/>
          </a:prstGeom>
        </p:spPr>
        <p:txBody>
          <a:bodyPr wrap="square">
            <a:spAutoFit/>
          </a:bodyPr>
          <a:lstStyle/>
          <a:p>
            <a:pPr algn="ctr"/>
            <a:r>
              <a:rPr lang="en-US" b="1" dirty="0" smtClean="0">
                <a:solidFill>
                  <a:srgbClr val="1E13F9"/>
                </a:solidFill>
              </a:rPr>
              <a:t>Google Gate Valve – Model 63</a:t>
            </a:r>
            <a:endParaRPr lang="en-US" dirty="0"/>
          </a:p>
        </p:txBody>
      </p:sp>
      <p:sp>
        <p:nvSpPr>
          <p:cNvPr id="10" name="Rectangle 9"/>
          <p:cNvSpPr/>
          <p:nvPr/>
        </p:nvSpPr>
        <p:spPr>
          <a:xfrm>
            <a:off x="6032934" y="4903076"/>
            <a:ext cx="2596056" cy="646331"/>
          </a:xfrm>
          <a:prstGeom prst="rect">
            <a:avLst/>
          </a:prstGeom>
        </p:spPr>
        <p:txBody>
          <a:bodyPr wrap="square">
            <a:spAutoFit/>
          </a:bodyPr>
          <a:lstStyle/>
          <a:p>
            <a:pPr algn="ctr"/>
            <a:r>
              <a:rPr lang="en-US" b="1" dirty="0" smtClean="0">
                <a:solidFill>
                  <a:srgbClr val="1E13F9"/>
                </a:solidFill>
              </a:rPr>
              <a:t>Knife Gate Valve with Air cylinder – Model 60</a:t>
            </a:r>
            <a:endParaRPr lang="en-US" dirty="0"/>
          </a:p>
        </p:txBody>
      </p:sp>
      <p:sp>
        <p:nvSpPr>
          <p:cNvPr id="11" name="Rectangle 10"/>
          <p:cNvSpPr/>
          <p:nvPr/>
        </p:nvSpPr>
        <p:spPr>
          <a:xfrm>
            <a:off x="9254355" y="4887310"/>
            <a:ext cx="2596056" cy="646331"/>
          </a:xfrm>
          <a:prstGeom prst="rect">
            <a:avLst/>
          </a:prstGeom>
        </p:spPr>
        <p:txBody>
          <a:bodyPr wrap="square">
            <a:spAutoFit/>
          </a:bodyPr>
          <a:lstStyle/>
          <a:p>
            <a:pPr algn="ctr"/>
            <a:r>
              <a:rPr lang="en-US" b="1" dirty="0" smtClean="0">
                <a:solidFill>
                  <a:srgbClr val="1E13F9"/>
                </a:solidFill>
              </a:rPr>
              <a:t>Knife Gate Valve – Non Raising Stem</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66674" y="252247"/>
            <a:ext cx="11831035" cy="6169573"/>
          </a:xfrm>
        </p:spPr>
        <p:txBody>
          <a:bodyPr>
            <a:normAutofit fontScale="55000" lnSpcReduction="20000"/>
          </a:bodyPr>
          <a:lstStyle/>
          <a:p>
            <a:endParaRPr lang="en-US" dirty="0" smtClean="0">
              <a:solidFill>
                <a:srgbClr val="FF0000"/>
              </a:solidFill>
            </a:endParaRP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b="1" dirty="0" smtClean="0">
                <a:solidFill>
                  <a:srgbClr val="1E13F9"/>
                </a:solidFill>
              </a:rPr>
              <a:t>                            Wedge Gate Valve</a:t>
            </a:r>
            <a:r>
              <a:rPr lang="en-US" dirty="0" smtClean="0"/>
              <a:t>	</a:t>
            </a:r>
            <a:r>
              <a:rPr lang="en-US" b="1" dirty="0" smtClean="0">
                <a:solidFill>
                  <a:srgbClr val="1E13F9"/>
                </a:solidFill>
              </a:rPr>
              <a:t>                                                    Knife Gate Valve                                                     Goggle Gate Valve</a:t>
            </a:r>
          </a:p>
        </p:txBody>
      </p:sp>
      <p:pic>
        <p:nvPicPr>
          <p:cNvPr id="9" name="Picture 17" descr="10_2_1.jpg"/>
          <p:cNvPicPr>
            <a:picLocks noChangeAspect="1"/>
          </p:cNvPicPr>
          <p:nvPr/>
        </p:nvPicPr>
        <p:blipFill>
          <a:blip r:embed="rId2"/>
          <a:srcRect/>
          <a:stretch>
            <a:fillRect/>
          </a:stretch>
        </p:blipFill>
        <p:spPr bwMode="auto">
          <a:xfrm>
            <a:off x="304800" y="1418897"/>
            <a:ext cx="3330120" cy="3991303"/>
          </a:xfrm>
          <a:prstGeom prst="rect">
            <a:avLst/>
          </a:prstGeom>
          <a:noFill/>
          <a:ln w="9525">
            <a:noFill/>
            <a:miter lim="800000"/>
            <a:headEnd/>
            <a:tailEnd/>
          </a:ln>
        </p:spPr>
      </p:pic>
      <p:pic>
        <p:nvPicPr>
          <p:cNvPr id="10" name="Picture 2" descr="C:\Documents and Settings\qa\Desktop\VALVE PIC\60_3.jpg"/>
          <p:cNvPicPr>
            <a:picLocks noChangeAspect="1" noChangeArrowheads="1"/>
          </p:cNvPicPr>
          <p:nvPr/>
        </p:nvPicPr>
        <p:blipFill>
          <a:blip r:embed="rId3"/>
          <a:srcRect/>
          <a:stretch>
            <a:fillRect/>
          </a:stretch>
        </p:blipFill>
        <p:spPr bwMode="auto">
          <a:xfrm>
            <a:off x="4001782" y="1271752"/>
            <a:ext cx="3441960" cy="4253077"/>
          </a:xfrm>
          <a:prstGeom prst="rect">
            <a:avLst/>
          </a:prstGeom>
          <a:noFill/>
          <a:ln w="9525">
            <a:noFill/>
            <a:miter lim="800000"/>
            <a:headEnd/>
            <a:tailEnd/>
          </a:ln>
        </p:spPr>
      </p:pic>
      <p:pic>
        <p:nvPicPr>
          <p:cNvPr id="11" name="Picture 3" descr="C:\Documents and Settings\qa\Desktop\VALVE PIC\63_1.jpg"/>
          <p:cNvPicPr>
            <a:picLocks noChangeAspect="1" noChangeArrowheads="1"/>
          </p:cNvPicPr>
          <p:nvPr/>
        </p:nvPicPr>
        <p:blipFill>
          <a:blip r:embed="rId4"/>
          <a:srcRect/>
          <a:stretch>
            <a:fillRect/>
          </a:stretch>
        </p:blipFill>
        <p:spPr bwMode="auto">
          <a:xfrm>
            <a:off x="7627850" y="851338"/>
            <a:ext cx="3481583" cy="4499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66675" y="762000"/>
            <a:ext cx="11799504" cy="5502166"/>
          </a:xfrm>
        </p:spPr>
        <p:txBody>
          <a:bodyPr>
            <a:normAutofit fontScale="475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sz="3800" b="1" dirty="0" smtClean="0">
                <a:solidFill>
                  <a:srgbClr val="1E13F9"/>
                </a:solidFill>
              </a:rPr>
              <a:t>                       Globe Valve</a:t>
            </a:r>
            <a:r>
              <a:rPr lang="en-US" sz="3800" dirty="0" smtClean="0"/>
              <a:t>	</a:t>
            </a:r>
            <a:r>
              <a:rPr lang="en-US" sz="3800" b="1" dirty="0" smtClean="0">
                <a:solidFill>
                  <a:srgbClr val="1E13F9"/>
                </a:solidFill>
              </a:rPr>
              <a:t>                               Angle Stop Check Valve                                   Straight Stop Check Valve</a:t>
            </a:r>
          </a:p>
          <a:p>
            <a:endParaRPr lang="en-US" dirty="0"/>
          </a:p>
        </p:txBody>
      </p:sp>
      <p:pic>
        <p:nvPicPr>
          <p:cNvPr id="11" name="Picture 10" descr="33_asc"/>
          <p:cNvPicPr>
            <a:picLocks noChangeAspect="1" noChangeArrowheads="1"/>
          </p:cNvPicPr>
          <p:nvPr/>
        </p:nvPicPr>
        <p:blipFill>
          <a:blip r:embed="rId2"/>
          <a:srcRect/>
          <a:stretch>
            <a:fillRect/>
          </a:stretch>
        </p:blipFill>
        <p:spPr bwMode="auto">
          <a:xfrm>
            <a:off x="4424846" y="483472"/>
            <a:ext cx="3437759" cy="5255173"/>
          </a:xfrm>
          <a:prstGeom prst="rect">
            <a:avLst/>
          </a:prstGeom>
          <a:noFill/>
        </p:spPr>
      </p:pic>
      <p:pic>
        <p:nvPicPr>
          <p:cNvPr id="12" name="Picture 11" descr="33_ssc"/>
          <p:cNvPicPr>
            <a:picLocks noChangeAspect="1" noChangeArrowheads="1"/>
          </p:cNvPicPr>
          <p:nvPr/>
        </p:nvPicPr>
        <p:blipFill>
          <a:blip r:embed="rId3"/>
          <a:srcRect/>
          <a:stretch>
            <a:fillRect/>
          </a:stretch>
        </p:blipFill>
        <p:spPr bwMode="auto">
          <a:xfrm>
            <a:off x="8211205" y="1587066"/>
            <a:ext cx="3610357" cy="3573517"/>
          </a:xfrm>
          <a:prstGeom prst="rect">
            <a:avLst/>
          </a:prstGeom>
          <a:noFill/>
        </p:spPr>
      </p:pic>
      <p:pic>
        <p:nvPicPr>
          <p:cNvPr id="6146" name="Picture 2" descr="D:\SRV-OE\Desktop\DSC03960-1-removebg-preview.png"/>
          <p:cNvPicPr>
            <a:picLocks noChangeAspect="1" noChangeArrowheads="1"/>
          </p:cNvPicPr>
          <p:nvPr/>
        </p:nvPicPr>
        <p:blipFill>
          <a:blip r:embed="rId4"/>
          <a:srcRect/>
          <a:stretch>
            <a:fillRect/>
          </a:stretch>
        </p:blipFill>
        <p:spPr bwMode="auto">
          <a:xfrm>
            <a:off x="0" y="255622"/>
            <a:ext cx="3956160" cy="527183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66675" y="378372"/>
            <a:ext cx="11757463" cy="6159062"/>
          </a:xfrm>
        </p:spPr>
        <p:txBody>
          <a:bodyPr>
            <a:normAutofit fontScale="475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sz="3300" b="1" dirty="0" smtClean="0">
                <a:solidFill>
                  <a:srgbClr val="1E13F9"/>
                </a:solidFill>
              </a:rPr>
              <a:t>                         Swing Check Valve</a:t>
            </a:r>
            <a:r>
              <a:rPr lang="en-US" sz="3300" dirty="0" smtClean="0"/>
              <a:t>		                             </a:t>
            </a:r>
            <a:r>
              <a:rPr lang="en-US" sz="3300" b="1" dirty="0" smtClean="0">
                <a:solidFill>
                  <a:srgbClr val="1E13F9"/>
                </a:solidFill>
              </a:rPr>
              <a:t>Tilting Disc Check Valve</a:t>
            </a:r>
          </a:p>
          <a:p>
            <a:endParaRPr lang="en-US" sz="3300" dirty="0" smtClean="0"/>
          </a:p>
          <a:p>
            <a:endParaRPr lang="en-US" sz="3300" dirty="0" smtClean="0"/>
          </a:p>
          <a:p>
            <a:endParaRPr lang="en-US" sz="3300" dirty="0" smtClean="0"/>
          </a:p>
          <a:p>
            <a:endParaRPr lang="en-US" sz="3300" dirty="0" smtClean="0"/>
          </a:p>
          <a:p>
            <a:endParaRPr lang="en-US" sz="3300" dirty="0" smtClean="0"/>
          </a:p>
          <a:p>
            <a:endParaRPr lang="en-US" sz="3300" dirty="0" smtClean="0"/>
          </a:p>
          <a:p>
            <a:endParaRPr lang="en-US" sz="3300" dirty="0" smtClean="0"/>
          </a:p>
          <a:p>
            <a:endParaRPr lang="en-US" sz="3300" dirty="0" smtClean="0"/>
          </a:p>
          <a:p>
            <a:endParaRPr lang="en-US" sz="3300" dirty="0" smtClean="0"/>
          </a:p>
          <a:p>
            <a:pPr>
              <a:buNone/>
            </a:pPr>
            <a:r>
              <a:rPr lang="en-US" sz="3300" b="1" dirty="0" smtClean="0">
                <a:solidFill>
                  <a:srgbClr val="1E13F9"/>
                </a:solidFill>
              </a:rPr>
              <a:t>                             Lift Check Valve                                                                 </a:t>
            </a:r>
            <a:r>
              <a:rPr lang="en-US" sz="3800" b="1" dirty="0" smtClean="0">
                <a:solidFill>
                  <a:srgbClr val="1E13F9"/>
                </a:solidFill>
              </a:rPr>
              <a:t>Strainer</a:t>
            </a:r>
            <a:r>
              <a:rPr lang="en-US" sz="3400" b="1" dirty="0" smtClean="0">
                <a:solidFill>
                  <a:srgbClr val="1E13F9"/>
                </a:solidFill>
              </a:rPr>
              <a:t> </a:t>
            </a:r>
            <a:r>
              <a:rPr lang="en-US" sz="3300" dirty="0" smtClean="0"/>
              <a:t>                                                            </a:t>
            </a:r>
            <a:r>
              <a:rPr lang="en-US" sz="3300" b="1" dirty="0" smtClean="0">
                <a:solidFill>
                  <a:srgbClr val="1E13F9"/>
                </a:solidFill>
              </a:rPr>
              <a:t>Dual Disc Check Valve</a:t>
            </a:r>
          </a:p>
          <a:p>
            <a:endParaRPr lang="en-US" dirty="0"/>
          </a:p>
        </p:txBody>
      </p:sp>
      <p:pic>
        <p:nvPicPr>
          <p:cNvPr id="9" name="Picture 9" descr="30_2"/>
          <p:cNvPicPr>
            <a:picLocks noChangeAspect="1" noChangeArrowheads="1"/>
          </p:cNvPicPr>
          <p:nvPr/>
        </p:nvPicPr>
        <p:blipFill>
          <a:blip r:embed="rId2"/>
          <a:srcRect/>
          <a:stretch>
            <a:fillRect/>
          </a:stretch>
        </p:blipFill>
        <p:spPr bwMode="auto">
          <a:xfrm>
            <a:off x="152399" y="0"/>
            <a:ext cx="3904593" cy="2932726"/>
          </a:xfrm>
          <a:prstGeom prst="rect">
            <a:avLst/>
          </a:prstGeom>
          <a:noFill/>
        </p:spPr>
      </p:pic>
      <p:pic>
        <p:nvPicPr>
          <p:cNvPr id="10" name="Picture 10" descr="31-1_2"/>
          <p:cNvPicPr>
            <a:picLocks noChangeAspect="1" noChangeArrowheads="1"/>
          </p:cNvPicPr>
          <p:nvPr/>
        </p:nvPicPr>
        <p:blipFill>
          <a:blip r:embed="rId3"/>
          <a:srcRect/>
          <a:stretch>
            <a:fillRect/>
          </a:stretch>
        </p:blipFill>
        <p:spPr bwMode="auto">
          <a:xfrm>
            <a:off x="4394483" y="312900"/>
            <a:ext cx="3687988" cy="2770259"/>
          </a:xfrm>
          <a:prstGeom prst="rect">
            <a:avLst/>
          </a:prstGeom>
          <a:noFill/>
        </p:spPr>
      </p:pic>
      <p:pic>
        <p:nvPicPr>
          <p:cNvPr id="11" name="Picture 11" descr="34_1_2"/>
          <p:cNvPicPr>
            <a:picLocks noChangeAspect="1" noChangeArrowheads="1"/>
          </p:cNvPicPr>
          <p:nvPr/>
        </p:nvPicPr>
        <p:blipFill>
          <a:blip r:embed="rId4"/>
          <a:srcRect/>
          <a:stretch>
            <a:fillRect/>
          </a:stretch>
        </p:blipFill>
        <p:spPr bwMode="auto">
          <a:xfrm>
            <a:off x="220710" y="3366656"/>
            <a:ext cx="3552497" cy="2582749"/>
          </a:xfrm>
          <a:prstGeom prst="rect">
            <a:avLst/>
          </a:prstGeom>
          <a:noFill/>
        </p:spPr>
      </p:pic>
      <p:pic>
        <p:nvPicPr>
          <p:cNvPr id="12" name="Picture 13" descr="32_1_2_2"/>
          <p:cNvPicPr>
            <a:picLocks noChangeAspect="1" noChangeArrowheads="1"/>
          </p:cNvPicPr>
          <p:nvPr/>
        </p:nvPicPr>
        <p:blipFill>
          <a:blip r:embed="rId5"/>
          <a:srcRect/>
          <a:stretch>
            <a:fillRect/>
          </a:stretch>
        </p:blipFill>
        <p:spPr bwMode="auto">
          <a:xfrm>
            <a:off x="8309154" y="788276"/>
            <a:ext cx="3472952" cy="5087007"/>
          </a:xfrm>
          <a:prstGeom prst="rect">
            <a:avLst/>
          </a:prstGeom>
          <a:noFill/>
        </p:spPr>
      </p:pic>
      <p:pic>
        <p:nvPicPr>
          <p:cNvPr id="13" name="Picture 12" descr="50_1_w"/>
          <p:cNvPicPr>
            <a:picLocks noChangeAspect="1" noChangeArrowheads="1"/>
          </p:cNvPicPr>
          <p:nvPr/>
        </p:nvPicPr>
        <p:blipFill>
          <a:blip r:embed="rId6"/>
          <a:srcRect/>
          <a:stretch>
            <a:fillRect/>
          </a:stretch>
        </p:blipFill>
        <p:spPr bwMode="auto">
          <a:xfrm>
            <a:off x="4732266" y="3678621"/>
            <a:ext cx="2866696" cy="215428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0" descr="40_1_4"/>
          <p:cNvPicPr>
            <a:picLocks noChangeAspect="1" noChangeArrowheads="1"/>
          </p:cNvPicPr>
          <p:nvPr/>
        </p:nvPicPr>
        <p:blipFill>
          <a:blip r:embed="rId2"/>
          <a:srcRect/>
          <a:stretch>
            <a:fillRect/>
          </a:stretch>
        </p:blipFill>
        <p:spPr bwMode="auto">
          <a:xfrm>
            <a:off x="5914233" y="398611"/>
            <a:ext cx="5504733" cy="4131348"/>
          </a:xfrm>
          <a:prstGeom prst="rect">
            <a:avLst/>
          </a:prstGeom>
          <a:noFill/>
        </p:spPr>
      </p:pic>
      <p:sp>
        <p:nvSpPr>
          <p:cNvPr id="7" name="Rectangle 6"/>
          <p:cNvSpPr/>
          <p:nvPr/>
        </p:nvSpPr>
        <p:spPr>
          <a:xfrm>
            <a:off x="7696640" y="4705272"/>
            <a:ext cx="1980670" cy="369332"/>
          </a:xfrm>
          <a:prstGeom prst="rect">
            <a:avLst/>
          </a:prstGeom>
        </p:spPr>
        <p:txBody>
          <a:bodyPr wrap="none">
            <a:spAutoFit/>
          </a:bodyPr>
          <a:lstStyle/>
          <a:p>
            <a:r>
              <a:rPr lang="en-US" b="1" dirty="0" smtClean="0">
                <a:solidFill>
                  <a:srgbClr val="1E13F9"/>
                </a:solidFill>
              </a:rPr>
              <a:t> Floating Ball Valve</a:t>
            </a:r>
            <a:endParaRPr lang="en-US" dirty="0"/>
          </a:p>
        </p:txBody>
      </p:sp>
      <p:pic>
        <p:nvPicPr>
          <p:cNvPr id="4099" name="Picture 3"/>
          <p:cNvPicPr>
            <a:picLocks noChangeAspect="1" noChangeArrowheads="1"/>
          </p:cNvPicPr>
          <p:nvPr/>
        </p:nvPicPr>
        <p:blipFill>
          <a:blip r:embed="rId3"/>
          <a:srcRect/>
          <a:stretch>
            <a:fillRect/>
          </a:stretch>
        </p:blipFill>
        <p:spPr bwMode="auto">
          <a:xfrm>
            <a:off x="714704" y="519660"/>
            <a:ext cx="4130565" cy="52134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455" y="165254"/>
            <a:ext cx="11633812" cy="6577292"/>
          </a:xfrm>
          <a:solidFill>
            <a:schemeClr val="accent5">
              <a:lumMod val="40000"/>
              <a:lumOff val="60000"/>
            </a:schemeClr>
          </a:solidFill>
        </p:spPr>
        <p:txBody>
          <a:bodyPr>
            <a:normAutofit lnSpcReduction="10000"/>
          </a:bodyPr>
          <a:lstStyle/>
          <a:p>
            <a:pPr>
              <a:lnSpc>
                <a:spcPct val="150000"/>
              </a:lnSpc>
            </a:pPr>
            <a:r>
              <a:rPr lang="en-US" sz="2200" dirty="0" smtClean="0"/>
              <a:t>SRV Established in the year 1995</a:t>
            </a:r>
          </a:p>
          <a:p>
            <a:pPr>
              <a:lnSpc>
                <a:spcPct val="100000"/>
              </a:lnSpc>
              <a:spcBef>
                <a:spcPts val="600"/>
              </a:spcBef>
            </a:pPr>
            <a:r>
              <a:rPr lang="en-US" sz="2200" dirty="0" smtClean="0"/>
              <a:t>One of the group companies of SRI Unit 1 &amp; SRI Unit 2</a:t>
            </a:r>
          </a:p>
          <a:p>
            <a:pPr>
              <a:lnSpc>
                <a:spcPct val="100000"/>
              </a:lnSpc>
              <a:spcBef>
                <a:spcPts val="600"/>
              </a:spcBef>
            </a:pPr>
            <a:r>
              <a:rPr lang="en-US" sz="2200" dirty="0" smtClean="0"/>
              <a:t>Having In-House CNC Pattern Manufacturing, Sand casting foundry, CNC Machining, Assembly, Pressure testing, NDE like RT, UT, MPT, LPT and Special Testing like Fire safe testing, Cryogenic testing, Vacuum pressure testing, Fugitive emission testing, High-Pressure Gas Testing, Flow Testing and Cycle Testing.</a:t>
            </a:r>
          </a:p>
          <a:p>
            <a:pPr>
              <a:lnSpc>
                <a:spcPct val="110000"/>
              </a:lnSpc>
              <a:spcBef>
                <a:spcPts val="600"/>
              </a:spcBef>
            </a:pPr>
            <a:r>
              <a:rPr lang="en-US" sz="2200" dirty="0" smtClean="0"/>
              <a:t>QMS to ISO 9001–2015</a:t>
            </a:r>
          </a:p>
          <a:p>
            <a:pPr>
              <a:lnSpc>
                <a:spcPct val="110000"/>
              </a:lnSpc>
              <a:spcBef>
                <a:spcPts val="600"/>
              </a:spcBef>
            </a:pPr>
            <a:r>
              <a:rPr lang="en-US" sz="2200" dirty="0" smtClean="0"/>
              <a:t>EMS to ISO 14001-2015 &amp; ISO 45001-2007</a:t>
            </a:r>
          </a:p>
          <a:p>
            <a:pPr>
              <a:lnSpc>
                <a:spcPct val="110000"/>
              </a:lnSpc>
              <a:spcBef>
                <a:spcPts val="600"/>
              </a:spcBef>
            </a:pPr>
            <a:r>
              <a:rPr lang="en-US" sz="2200" dirty="0" smtClean="0"/>
              <a:t>API Monogram for API-6D.</a:t>
            </a:r>
          </a:p>
          <a:p>
            <a:pPr>
              <a:lnSpc>
                <a:spcPct val="110000"/>
              </a:lnSpc>
              <a:spcBef>
                <a:spcPts val="600"/>
              </a:spcBef>
            </a:pPr>
            <a:r>
              <a:rPr lang="en-US" sz="2200" dirty="0" smtClean="0"/>
              <a:t>API Monogram for API-20A.</a:t>
            </a:r>
          </a:p>
          <a:p>
            <a:pPr>
              <a:lnSpc>
                <a:spcPct val="110000"/>
              </a:lnSpc>
              <a:spcBef>
                <a:spcPts val="600"/>
              </a:spcBef>
            </a:pPr>
            <a:r>
              <a:rPr lang="en-US" sz="2200" dirty="0" smtClean="0"/>
              <a:t>API Monogram for API-603.</a:t>
            </a:r>
          </a:p>
          <a:p>
            <a:pPr>
              <a:lnSpc>
                <a:spcPct val="110000"/>
              </a:lnSpc>
              <a:spcBef>
                <a:spcPts val="600"/>
              </a:spcBef>
            </a:pPr>
            <a:r>
              <a:rPr lang="en-US" sz="2200" dirty="0" smtClean="0"/>
              <a:t>API Monogram for API-600.</a:t>
            </a:r>
          </a:p>
          <a:p>
            <a:pPr>
              <a:lnSpc>
                <a:spcPct val="110000"/>
              </a:lnSpc>
              <a:spcBef>
                <a:spcPts val="600"/>
              </a:spcBef>
            </a:pPr>
            <a:r>
              <a:rPr lang="en-US" sz="2200" dirty="0" err="1" smtClean="0"/>
              <a:t>Norsok</a:t>
            </a:r>
            <a:r>
              <a:rPr lang="en-US" sz="2200" dirty="0" smtClean="0"/>
              <a:t> M650- ASTM A995 Gr.4A/CD3MN, Gr. 5A/CE3MN &amp; Gr. 6A/CD3MWCuN</a:t>
            </a:r>
          </a:p>
          <a:p>
            <a:pPr>
              <a:lnSpc>
                <a:spcPct val="110000"/>
              </a:lnSpc>
              <a:spcBef>
                <a:spcPts val="600"/>
              </a:spcBef>
            </a:pPr>
            <a:r>
              <a:rPr lang="en-US" sz="2200" dirty="0" smtClean="0"/>
              <a:t>PED - AD2000 </a:t>
            </a:r>
          </a:p>
          <a:p>
            <a:pPr>
              <a:lnSpc>
                <a:spcPct val="110000"/>
              </a:lnSpc>
              <a:spcBef>
                <a:spcPts val="600"/>
              </a:spcBef>
            </a:pPr>
            <a:r>
              <a:rPr lang="en-US" sz="2200" dirty="0" smtClean="0"/>
              <a:t>IBR Certified</a:t>
            </a:r>
          </a:p>
          <a:p>
            <a:pPr>
              <a:lnSpc>
                <a:spcPct val="110000"/>
              </a:lnSpc>
              <a:spcBef>
                <a:spcPts val="600"/>
              </a:spcBef>
            </a:pPr>
            <a:r>
              <a:rPr lang="en-US" sz="2200" dirty="0" smtClean="0"/>
              <a:t>Marine Certification by BV/DNV/ABS/LLOYDS </a:t>
            </a:r>
          </a:p>
        </p:txBody>
      </p:sp>
    </p:spTree>
    <p:extLst>
      <p:ext uri="{BB962C8B-B14F-4D97-AF65-F5344CB8AC3E}">
        <p14:creationId xmlns:p14="http://schemas.microsoft.com/office/powerpoint/2010/main" val="4245136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Grp="1" noChangeAspect="1"/>
          </p:cNvPicPr>
          <p:nvPr>
            <p:ph idx="1"/>
          </p:nvPr>
        </p:nvPicPr>
        <p:blipFill>
          <a:blip r:embed="rId2"/>
          <a:srcRect t="7468" b="6133"/>
          <a:stretch>
            <a:fillRect/>
          </a:stretch>
        </p:blipFill>
        <p:spPr>
          <a:xfrm>
            <a:off x="160502" y="227066"/>
            <a:ext cx="3949044" cy="4838920"/>
          </a:xfrm>
        </p:spPr>
      </p:pic>
      <p:pic>
        <p:nvPicPr>
          <p:cNvPr id="5" name="Picture 11"/>
          <p:cNvPicPr>
            <a:picLocks noChangeAspect="1"/>
          </p:cNvPicPr>
          <p:nvPr/>
        </p:nvPicPr>
        <p:blipFill>
          <a:blip r:embed="rId3"/>
          <a:srcRect t="19389" b="-12718"/>
          <a:stretch>
            <a:fillRect/>
          </a:stretch>
        </p:blipFill>
        <p:spPr bwMode="auto">
          <a:xfrm>
            <a:off x="4193733" y="244093"/>
            <a:ext cx="3752085" cy="2499506"/>
          </a:xfrm>
          <a:prstGeom prst="rect">
            <a:avLst/>
          </a:prstGeom>
          <a:noFill/>
          <a:ln w="9525">
            <a:noFill/>
            <a:miter lim="800000"/>
            <a:headEnd/>
            <a:tailEnd/>
          </a:ln>
        </p:spPr>
      </p:pic>
      <p:pic>
        <p:nvPicPr>
          <p:cNvPr id="6" name="Picture 16"/>
          <p:cNvPicPr>
            <a:picLocks noChangeAspect="1"/>
          </p:cNvPicPr>
          <p:nvPr/>
        </p:nvPicPr>
        <p:blipFill>
          <a:blip r:embed="rId4"/>
          <a:srcRect/>
          <a:stretch>
            <a:fillRect/>
          </a:stretch>
        </p:blipFill>
        <p:spPr bwMode="auto">
          <a:xfrm>
            <a:off x="4189630" y="2614064"/>
            <a:ext cx="3724659" cy="2430902"/>
          </a:xfrm>
          <a:prstGeom prst="rect">
            <a:avLst/>
          </a:prstGeom>
          <a:noFill/>
          <a:ln w="9525">
            <a:noFill/>
            <a:miter lim="800000"/>
            <a:headEnd/>
            <a:tailEnd/>
          </a:ln>
        </p:spPr>
      </p:pic>
      <p:pic>
        <p:nvPicPr>
          <p:cNvPr id="7" name="Picture 17"/>
          <p:cNvPicPr>
            <a:picLocks noChangeAspect="1"/>
          </p:cNvPicPr>
          <p:nvPr/>
        </p:nvPicPr>
        <p:blipFill>
          <a:blip r:embed="rId5"/>
          <a:srcRect r="20000"/>
          <a:stretch>
            <a:fillRect/>
          </a:stretch>
        </p:blipFill>
        <p:spPr bwMode="auto">
          <a:xfrm>
            <a:off x="8015286" y="239110"/>
            <a:ext cx="4050590" cy="4816366"/>
          </a:xfrm>
          <a:prstGeom prst="rect">
            <a:avLst/>
          </a:prstGeom>
          <a:noFill/>
          <a:ln w="9525">
            <a:noFill/>
            <a:miter lim="800000"/>
            <a:headEnd/>
            <a:tailEnd/>
          </a:ln>
        </p:spPr>
      </p:pic>
      <p:sp>
        <p:nvSpPr>
          <p:cNvPr id="8" name="Rectangle 7"/>
          <p:cNvSpPr/>
          <p:nvPr/>
        </p:nvSpPr>
        <p:spPr>
          <a:xfrm>
            <a:off x="997947" y="5213138"/>
            <a:ext cx="2764735" cy="830997"/>
          </a:xfrm>
          <a:prstGeom prst="rect">
            <a:avLst/>
          </a:prstGeom>
        </p:spPr>
        <p:txBody>
          <a:bodyPr wrap="square">
            <a:spAutoFit/>
          </a:bodyPr>
          <a:lstStyle/>
          <a:p>
            <a:pPr algn="ctr"/>
            <a:r>
              <a:rPr lang="en-US" sz="2400" b="1" dirty="0" smtClean="0">
                <a:solidFill>
                  <a:srgbClr val="1E13F9"/>
                </a:solidFill>
              </a:rPr>
              <a:t>Bonneted Knife gate valve</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v-storage\srv\OE\SRV-OE\Product catalogue\SRI-SRV-SRV&amp;C - Company profile\CATALOGUE\High alloy valves photos\GKGV - CN3MN.jpg"/>
          <p:cNvPicPr>
            <a:picLocks noChangeAspect="1" noChangeArrowheads="1"/>
          </p:cNvPicPr>
          <p:nvPr/>
        </p:nvPicPr>
        <p:blipFill>
          <a:blip r:embed="rId2"/>
          <a:srcRect/>
          <a:stretch>
            <a:fillRect/>
          </a:stretch>
        </p:blipFill>
        <p:spPr bwMode="auto">
          <a:xfrm>
            <a:off x="1143669" y="103071"/>
            <a:ext cx="1608083" cy="5956459"/>
          </a:xfrm>
          <a:prstGeom prst="rect">
            <a:avLst/>
          </a:prstGeom>
          <a:noFill/>
        </p:spPr>
      </p:pic>
      <p:sp>
        <p:nvSpPr>
          <p:cNvPr id="5" name="Rectangle 4"/>
          <p:cNvSpPr/>
          <p:nvPr/>
        </p:nvSpPr>
        <p:spPr>
          <a:xfrm>
            <a:off x="-84572" y="6016245"/>
            <a:ext cx="4025464" cy="830997"/>
          </a:xfrm>
          <a:prstGeom prst="rect">
            <a:avLst/>
          </a:prstGeom>
        </p:spPr>
        <p:txBody>
          <a:bodyPr wrap="square">
            <a:spAutoFit/>
          </a:bodyPr>
          <a:lstStyle/>
          <a:p>
            <a:pPr algn="ctr"/>
            <a:r>
              <a:rPr lang="en-US" sz="2400" b="1" dirty="0" smtClean="0">
                <a:solidFill>
                  <a:srgbClr val="1E13F9"/>
                </a:solidFill>
              </a:rPr>
              <a:t>Goggle gate valve CN3MN  </a:t>
            </a:r>
          </a:p>
          <a:p>
            <a:pPr algn="ctr"/>
            <a:r>
              <a:rPr lang="en-US" sz="2400" b="1" dirty="0" smtClean="0">
                <a:solidFill>
                  <a:srgbClr val="1E13F9"/>
                </a:solidFill>
              </a:rPr>
              <a:t>with Actuator</a:t>
            </a:r>
            <a:endParaRPr lang="en-US" sz="2400" dirty="0"/>
          </a:p>
        </p:txBody>
      </p:sp>
      <p:sp>
        <p:nvSpPr>
          <p:cNvPr id="6" name="Rectangle 5"/>
          <p:cNvSpPr/>
          <p:nvPr/>
        </p:nvSpPr>
        <p:spPr>
          <a:xfrm>
            <a:off x="3668294" y="6032263"/>
            <a:ext cx="4025464" cy="830997"/>
          </a:xfrm>
          <a:prstGeom prst="rect">
            <a:avLst/>
          </a:prstGeom>
        </p:spPr>
        <p:txBody>
          <a:bodyPr wrap="square">
            <a:spAutoFit/>
          </a:bodyPr>
          <a:lstStyle/>
          <a:p>
            <a:pPr algn="ctr"/>
            <a:r>
              <a:rPr lang="en-US" sz="2400" b="1" dirty="0" smtClean="0">
                <a:solidFill>
                  <a:srgbClr val="1E13F9"/>
                </a:solidFill>
              </a:rPr>
              <a:t>Triple offset Butterfly Valve Gr. 6A with Actuator</a:t>
            </a:r>
            <a:endParaRPr lang="en-US" sz="2400" dirty="0"/>
          </a:p>
        </p:txBody>
      </p:sp>
      <p:pic>
        <p:nvPicPr>
          <p:cNvPr id="1027" name="Picture 3" descr="\\Srv-storage\srv\OE\SRV-OE\Product catalogue\SRI-SRV-SRV&amp;C - Company profile\CATALOGUE\High alloy valves photos\DSC09710.JPG"/>
          <p:cNvPicPr>
            <a:picLocks noChangeAspect="1" noChangeArrowheads="1"/>
          </p:cNvPicPr>
          <p:nvPr/>
        </p:nvPicPr>
        <p:blipFill>
          <a:blip r:embed="rId3"/>
          <a:srcRect/>
          <a:stretch>
            <a:fillRect/>
          </a:stretch>
        </p:blipFill>
        <p:spPr bwMode="auto">
          <a:xfrm rot="16200000">
            <a:off x="2763244" y="921818"/>
            <a:ext cx="5892222" cy="4363894"/>
          </a:xfrm>
          <a:prstGeom prst="rect">
            <a:avLst/>
          </a:prstGeom>
          <a:noFill/>
        </p:spPr>
      </p:pic>
      <p:pic>
        <p:nvPicPr>
          <p:cNvPr id="1028" name="Picture 4" descr="\\Srv-storage\srv\OE\SRV-OE\Product catalogue\SRI-SRV-SRV&amp;C - Company profile\CATALOGUE\High alloy valves photos\ARV - 5A.JPG"/>
          <p:cNvPicPr>
            <a:picLocks noChangeAspect="1" noChangeArrowheads="1"/>
          </p:cNvPicPr>
          <p:nvPr/>
        </p:nvPicPr>
        <p:blipFill>
          <a:blip r:embed="rId4"/>
          <a:srcRect/>
          <a:stretch>
            <a:fillRect/>
          </a:stretch>
        </p:blipFill>
        <p:spPr bwMode="auto">
          <a:xfrm>
            <a:off x="8544254" y="237359"/>
            <a:ext cx="3275492" cy="5816600"/>
          </a:xfrm>
          <a:prstGeom prst="rect">
            <a:avLst/>
          </a:prstGeom>
          <a:noFill/>
        </p:spPr>
      </p:pic>
      <p:sp>
        <p:nvSpPr>
          <p:cNvPr id="8" name="Rectangle 7"/>
          <p:cNvSpPr/>
          <p:nvPr/>
        </p:nvSpPr>
        <p:spPr>
          <a:xfrm>
            <a:off x="8156168" y="6087841"/>
            <a:ext cx="4025464" cy="461665"/>
          </a:xfrm>
          <a:prstGeom prst="rect">
            <a:avLst/>
          </a:prstGeom>
        </p:spPr>
        <p:txBody>
          <a:bodyPr wrap="square">
            <a:spAutoFit/>
          </a:bodyPr>
          <a:lstStyle/>
          <a:p>
            <a:pPr algn="ctr"/>
            <a:r>
              <a:rPr lang="en-US" sz="2400" b="1" dirty="0" smtClean="0">
                <a:solidFill>
                  <a:srgbClr val="1E13F9"/>
                </a:solidFill>
              </a:rPr>
              <a:t>Air Release Valve Gr. 5A</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2" descr="40'' 150# TDCV-White background.jpg"/>
          <p:cNvPicPr>
            <a:picLocks noChangeAspect="1"/>
          </p:cNvPicPr>
          <p:nvPr/>
        </p:nvPicPr>
        <p:blipFill>
          <a:blip r:embed="rId2" cstate="print"/>
          <a:srcRect l="12500" r="12500"/>
          <a:stretch>
            <a:fillRect/>
          </a:stretch>
        </p:blipFill>
        <p:spPr>
          <a:xfrm>
            <a:off x="1174219" y="506298"/>
            <a:ext cx="5313003" cy="5311563"/>
          </a:xfrm>
          <a:prstGeom prst="rect">
            <a:avLst/>
          </a:prstGeom>
        </p:spPr>
      </p:pic>
      <p:pic>
        <p:nvPicPr>
          <p:cNvPr id="5" name="Picture 5" descr="\\172.18.0.8\srv\MACHINESHOP\QC\SCV QC\catalog photos\STUDIO WORKOUT-PHOTOS\milk white\DSC04667 copy.jpg"/>
          <p:cNvPicPr>
            <a:picLocks noChangeAspect="1" noChangeArrowheads="1"/>
          </p:cNvPicPr>
          <p:nvPr/>
        </p:nvPicPr>
        <p:blipFill>
          <a:blip r:embed="rId3"/>
          <a:srcRect/>
          <a:stretch>
            <a:fillRect/>
          </a:stretch>
        </p:blipFill>
        <p:spPr bwMode="auto">
          <a:xfrm>
            <a:off x="6911876" y="506298"/>
            <a:ext cx="3911599" cy="5311563"/>
          </a:xfrm>
          <a:prstGeom prst="rect">
            <a:avLst/>
          </a:prstGeom>
          <a:noFill/>
        </p:spPr>
      </p:pic>
      <p:sp>
        <p:nvSpPr>
          <p:cNvPr id="6" name="Title 5"/>
          <p:cNvSpPr>
            <a:spLocks noGrp="1"/>
          </p:cNvSpPr>
          <p:nvPr>
            <p:ph type="title"/>
          </p:nvPr>
        </p:nvSpPr>
        <p:spPr>
          <a:xfrm>
            <a:off x="1109240" y="6086229"/>
            <a:ext cx="5442960" cy="597907"/>
          </a:xfrm>
        </p:spPr>
        <p:txBody>
          <a:bodyPr>
            <a:noAutofit/>
          </a:bodyPr>
          <a:lstStyle/>
          <a:p>
            <a:r>
              <a:rPr lang="en-US" sz="2000" b="1" dirty="0" smtClean="0"/>
              <a:t>40” Tilting Disc Check Valve with Hydraulic Cushion</a:t>
            </a:r>
            <a:endParaRPr lang="en-US" sz="2000" b="1" dirty="0"/>
          </a:p>
        </p:txBody>
      </p:sp>
      <p:sp>
        <p:nvSpPr>
          <p:cNvPr id="8" name="Title 5"/>
          <p:cNvSpPr txBox="1">
            <a:spLocks/>
          </p:cNvSpPr>
          <p:nvPr/>
        </p:nvSpPr>
        <p:spPr>
          <a:xfrm>
            <a:off x="6911876" y="6084083"/>
            <a:ext cx="3911599" cy="5979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t>60” Knife Gate Valve</a:t>
            </a:r>
            <a:endParaRPr lang="en-US" sz="2000" b="1" dirty="0"/>
          </a:p>
        </p:txBody>
      </p:sp>
    </p:spTree>
    <p:extLst>
      <p:ext uri="{BB962C8B-B14F-4D97-AF65-F5344CB8AC3E}">
        <p14:creationId xmlns:p14="http://schemas.microsoft.com/office/powerpoint/2010/main" val="919017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rv-storage\srv\OE\SRV-OE\Product catalogue\SRV\0001 copy.jpg"/>
          <p:cNvPicPr>
            <a:picLocks noChangeAspect="1" noChangeArrowheads="1"/>
          </p:cNvPicPr>
          <p:nvPr/>
        </p:nvPicPr>
        <p:blipFill>
          <a:blip r:embed="rId2"/>
          <a:srcRect/>
          <a:stretch>
            <a:fillRect/>
          </a:stretch>
        </p:blipFill>
        <p:spPr bwMode="auto">
          <a:xfrm>
            <a:off x="4239886" y="1330492"/>
            <a:ext cx="3788289" cy="2842117"/>
          </a:xfrm>
          <a:prstGeom prst="rect">
            <a:avLst/>
          </a:prstGeom>
          <a:noFill/>
        </p:spPr>
      </p:pic>
      <p:pic>
        <p:nvPicPr>
          <p:cNvPr id="6147" name="Picture 3" descr="\\Srv-storage\srv\OE\SRV-OE\Product catalogue\SRV\.jpg"/>
          <p:cNvPicPr>
            <a:picLocks noChangeAspect="1" noChangeArrowheads="1"/>
          </p:cNvPicPr>
          <p:nvPr/>
        </p:nvPicPr>
        <p:blipFill>
          <a:blip r:embed="rId3" cstate="print"/>
          <a:srcRect/>
          <a:stretch>
            <a:fillRect/>
          </a:stretch>
        </p:blipFill>
        <p:spPr bwMode="auto">
          <a:xfrm>
            <a:off x="153249" y="154795"/>
            <a:ext cx="3840683" cy="2880632"/>
          </a:xfrm>
          <a:prstGeom prst="rect">
            <a:avLst/>
          </a:prstGeom>
          <a:noFill/>
        </p:spPr>
      </p:pic>
      <p:pic>
        <p:nvPicPr>
          <p:cNvPr id="6148" name="Picture 4" descr="\\Srv-storage\srv\OE\SRV-OE\Product catalogue\SRV\DSC01292 copy.jpg"/>
          <p:cNvPicPr>
            <a:picLocks noChangeAspect="1" noChangeArrowheads="1"/>
          </p:cNvPicPr>
          <p:nvPr/>
        </p:nvPicPr>
        <p:blipFill>
          <a:blip r:embed="rId4" cstate="print"/>
          <a:srcRect/>
          <a:stretch>
            <a:fillRect/>
          </a:stretch>
        </p:blipFill>
        <p:spPr bwMode="auto">
          <a:xfrm>
            <a:off x="8299516" y="2191342"/>
            <a:ext cx="3598196" cy="2698541"/>
          </a:xfrm>
          <a:prstGeom prst="rect">
            <a:avLst/>
          </a:prstGeom>
          <a:noFill/>
        </p:spPr>
      </p:pic>
      <p:sp>
        <p:nvSpPr>
          <p:cNvPr id="7" name="Rectangle 6"/>
          <p:cNvSpPr/>
          <p:nvPr/>
        </p:nvSpPr>
        <p:spPr>
          <a:xfrm>
            <a:off x="0" y="3197496"/>
            <a:ext cx="4025464" cy="461665"/>
          </a:xfrm>
          <a:prstGeom prst="rect">
            <a:avLst/>
          </a:prstGeom>
        </p:spPr>
        <p:txBody>
          <a:bodyPr wrap="square">
            <a:spAutoFit/>
          </a:bodyPr>
          <a:lstStyle/>
          <a:p>
            <a:pPr algn="ctr"/>
            <a:r>
              <a:rPr lang="en-US" sz="2400" b="1" dirty="0" smtClean="0">
                <a:solidFill>
                  <a:srgbClr val="1E13F9"/>
                </a:solidFill>
              </a:rPr>
              <a:t>Segmented Ball Valve</a:t>
            </a:r>
            <a:endParaRPr lang="en-US" sz="2400" dirty="0"/>
          </a:p>
        </p:txBody>
      </p:sp>
      <p:sp>
        <p:nvSpPr>
          <p:cNvPr id="8" name="Rectangle 7"/>
          <p:cNvSpPr/>
          <p:nvPr/>
        </p:nvSpPr>
        <p:spPr>
          <a:xfrm>
            <a:off x="8014138" y="5105124"/>
            <a:ext cx="4025464" cy="461665"/>
          </a:xfrm>
          <a:prstGeom prst="rect">
            <a:avLst/>
          </a:prstGeom>
        </p:spPr>
        <p:txBody>
          <a:bodyPr wrap="square">
            <a:spAutoFit/>
          </a:bodyPr>
          <a:lstStyle/>
          <a:p>
            <a:pPr algn="ctr"/>
            <a:r>
              <a:rPr lang="en-US" sz="2400" b="1" dirty="0" smtClean="0">
                <a:solidFill>
                  <a:srgbClr val="1E13F9"/>
                </a:solidFill>
              </a:rPr>
              <a:t>Angle Globe Valve</a:t>
            </a:r>
            <a:endParaRPr lang="en-US" sz="2400" dirty="0"/>
          </a:p>
        </p:txBody>
      </p:sp>
      <p:sp>
        <p:nvSpPr>
          <p:cNvPr id="9" name="Rectangle 8"/>
          <p:cNvSpPr/>
          <p:nvPr/>
        </p:nvSpPr>
        <p:spPr>
          <a:xfrm>
            <a:off x="3962401" y="4343124"/>
            <a:ext cx="4025464" cy="461665"/>
          </a:xfrm>
          <a:prstGeom prst="rect">
            <a:avLst/>
          </a:prstGeom>
        </p:spPr>
        <p:txBody>
          <a:bodyPr wrap="square">
            <a:spAutoFit/>
          </a:bodyPr>
          <a:lstStyle/>
          <a:p>
            <a:pPr algn="ctr"/>
            <a:r>
              <a:rPr lang="en-US" sz="2400" b="1" dirty="0" smtClean="0">
                <a:solidFill>
                  <a:srgbClr val="1E13F9"/>
                </a:solidFill>
              </a:rPr>
              <a:t>Vaccum Breaker Valve</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0965" y="0"/>
            <a:ext cx="4025464" cy="707886"/>
          </a:xfrm>
          <a:prstGeom prst="rect">
            <a:avLst/>
          </a:prstGeom>
        </p:spPr>
        <p:txBody>
          <a:bodyPr wrap="square">
            <a:spAutoFit/>
          </a:bodyPr>
          <a:lstStyle/>
          <a:p>
            <a:pPr algn="ctr"/>
            <a:r>
              <a:rPr lang="en-US" sz="4000" b="1" dirty="0" smtClean="0">
                <a:solidFill>
                  <a:srgbClr val="1E13F9"/>
                </a:solidFill>
              </a:rPr>
              <a:t>Machined Casting </a:t>
            </a:r>
            <a:endParaRPr lang="en-US" sz="4000" dirty="0"/>
          </a:p>
        </p:txBody>
      </p:sp>
      <p:pic>
        <p:nvPicPr>
          <p:cNvPr id="1026" name="Picture 2" descr="\\Srv-storage\srv\OE\SRV-OE\Product catalogue\SRV\DSC01667 copy.jpg"/>
          <p:cNvPicPr>
            <a:picLocks noChangeAspect="1" noChangeArrowheads="1"/>
          </p:cNvPicPr>
          <p:nvPr/>
        </p:nvPicPr>
        <p:blipFill>
          <a:blip r:embed="rId2" cstate="print"/>
          <a:srcRect/>
          <a:stretch>
            <a:fillRect/>
          </a:stretch>
        </p:blipFill>
        <p:spPr bwMode="auto">
          <a:xfrm>
            <a:off x="352863" y="731489"/>
            <a:ext cx="5272056" cy="3954042"/>
          </a:xfrm>
          <a:prstGeom prst="rect">
            <a:avLst/>
          </a:prstGeom>
          <a:noFill/>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9132" y="685150"/>
            <a:ext cx="5333620" cy="400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49105" y="4917584"/>
            <a:ext cx="4025464" cy="1077218"/>
          </a:xfrm>
          <a:prstGeom prst="rect">
            <a:avLst/>
          </a:prstGeom>
        </p:spPr>
        <p:txBody>
          <a:bodyPr wrap="square">
            <a:spAutoFit/>
          </a:bodyPr>
          <a:lstStyle/>
          <a:p>
            <a:pPr algn="ctr"/>
            <a:r>
              <a:rPr lang="en-US" sz="3200" b="1" dirty="0" smtClean="0">
                <a:solidFill>
                  <a:srgbClr val="1E13F9"/>
                </a:solidFill>
              </a:rPr>
              <a:t>Pilot Relief Valve Nozzle </a:t>
            </a:r>
            <a:endParaRPr lang="en-US" sz="3200" dirty="0"/>
          </a:p>
        </p:txBody>
      </p:sp>
      <p:sp>
        <p:nvSpPr>
          <p:cNvPr id="6" name="Rectangle 5"/>
          <p:cNvSpPr/>
          <p:nvPr/>
        </p:nvSpPr>
        <p:spPr>
          <a:xfrm>
            <a:off x="6913210" y="4940743"/>
            <a:ext cx="4025464" cy="1569660"/>
          </a:xfrm>
          <a:prstGeom prst="rect">
            <a:avLst/>
          </a:prstGeom>
        </p:spPr>
        <p:txBody>
          <a:bodyPr wrap="square">
            <a:spAutoFit/>
          </a:bodyPr>
          <a:lstStyle/>
          <a:p>
            <a:pPr algn="ctr"/>
            <a:r>
              <a:rPr lang="en-US" sz="3200" b="1" dirty="0" smtClean="0">
                <a:solidFill>
                  <a:srgbClr val="1E13F9"/>
                </a:solidFill>
              </a:rPr>
              <a:t>Gate and Segment for 36” Power-Seal Gate Valve</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02979" y="179716"/>
          <a:ext cx="8628993" cy="6471745"/>
        </p:xfrm>
        <a:graphic>
          <a:graphicData uri="http://schemas.openxmlformats.org/presentationml/2006/ole">
            <mc:AlternateContent xmlns:mc="http://schemas.openxmlformats.org/markup-compatibility/2006">
              <mc:Choice xmlns:v="urn:schemas-microsoft-com:vml" Requires="v">
                <p:oleObj spid="_x0000_s1030" name="Acrobat Document" r:id="rId3" imgW="4876545" imgH="3657382" progId="AcroExch.Document">
                  <p:embed/>
                </p:oleObj>
              </mc:Choice>
              <mc:Fallback>
                <p:oleObj name="Acrobat Document" r:id="rId3" imgW="4876545" imgH="3657382" progId="AcroExch.Document">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979" y="179716"/>
                        <a:ext cx="8628993" cy="647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57655" y="161364"/>
          <a:ext cx="11830740" cy="6418111"/>
        </p:xfrm>
        <a:graphic>
          <a:graphicData uri="http://schemas.openxmlformats.org/drawingml/2006/table">
            <a:tbl>
              <a:tblPr>
                <a:tableStyleId>{5C22544A-7EE6-4342-B048-85BDC9FD1C3A}</a:tableStyleId>
              </a:tblPr>
              <a:tblGrid>
                <a:gridCol w="11830740"/>
              </a:tblGrid>
              <a:tr h="539932">
                <a:tc>
                  <a:txBody>
                    <a:bodyPr/>
                    <a:lstStyle/>
                    <a:p>
                      <a:pPr algn="ctr" fontAlgn="ctr"/>
                      <a:r>
                        <a:rPr lang="en-IN" sz="2800" b="1" u="none" strike="noStrike" dirty="0" smtClean="0">
                          <a:effectLst/>
                        </a:rPr>
                        <a:t>Major Customers</a:t>
                      </a:r>
                      <a:endParaRPr lang="en-IN" sz="2800" b="1" i="0" u="none" strike="noStrike" dirty="0">
                        <a:solidFill>
                          <a:srgbClr val="000000"/>
                        </a:solidFill>
                        <a:effectLst/>
                        <a:latin typeface="Calibri" panose="020F0502020204030204" pitchFamily="34" charset="0"/>
                      </a:endParaRPr>
                    </a:p>
                  </a:txBody>
                  <a:tcPr marL="7438" marR="7438" marT="7438" marB="0" anchor="ctr">
                    <a:solidFill>
                      <a:schemeClr val="accent2">
                        <a:lumMod val="40000"/>
                        <a:lumOff val="60000"/>
                      </a:schemeClr>
                    </a:solidFill>
                  </a:tcPr>
                </a:tc>
              </a:tr>
              <a:tr h="5878179">
                <a:tc>
                  <a:txBody>
                    <a:bodyPr/>
                    <a:lstStyle/>
                    <a:p>
                      <a:pPr algn="ctr" fontAlgn="b"/>
                      <a:endParaRPr lang="en-IN" sz="1800" b="1" i="0" u="none" strike="noStrike" dirty="0">
                        <a:solidFill>
                          <a:srgbClr val="000000"/>
                        </a:solidFill>
                        <a:effectLst/>
                        <a:latin typeface="Calibri" panose="020F0502020204030204" pitchFamily="34" charset="0"/>
                      </a:endParaRPr>
                    </a:p>
                  </a:txBody>
                  <a:tcPr marL="7438" marR="7438" marT="7438" marB="0" anchor="b">
                    <a:solidFill>
                      <a:schemeClr val="accent3">
                        <a:lumMod val="20000"/>
                        <a:lumOff val="80000"/>
                      </a:schemeClr>
                    </a:solidFill>
                  </a:tcPr>
                </a:tc>
              </a:tr>
            </a:tbl>
          </a:graphicData>
        </a:graphic>
      </p:graphicFrame>
      <p:pic>
        <p:nvPicPr>
          <p:cNvPr id="1026" name="Picture 2" descr="D:\SRV-OE\Desktop\Customer Logo\aap.jpg"/>
          <p:cNvPicPr>
            <a:picLocks noChangeAspect="1" noChangeArrowheads="1"/>
          </p:cNvPicPr>
          <p:nvPr/>
        </p:nvPicPr>
        <p:blipFill>
          <a:blip r:embed="rId2"/>
          <a:srcRect/>
          <a:stretch>
            <a:fillRect/>
          </a:stretch>
        </p:blipFill>
        <p:spPr bwMode="auto">
          <a:xfrm>
            <a:off x="5823714" y="4760857"/>
            <a:ext cx="2952423" cy="1640235"/>
          </a:xfrm>
          <a:prstGeom prst="rect">
            <a:avLst/>
          </a:prstGeom>
          <a:noFill/>
        </p:spPr>
      </p:pic>
      <p:pic>
        <p:nvPicPr>
          <p:cNvPr id="1027" name="Picture 3" descr="D:\SRV-OE\Desktop\Customer Logo\Cameron.jpeg"/>
          <p:cNvPicPr>
            <a:picLocks noChangeAspect="1" noChangeArrowheads="1"/>
          </p:cNvPicPr>
          <p:nvPr/>
        </p:nvPicPr>
        <p:blipFill>
          <a:blip r:embed="rId3"/>
          <a:srcRect/>
          <a:stretch>
            <a:fillRect/>
          </a:stretch>
        </p:blipFill>
        <p:spPr bwMode="auto">
          <a:xfrm>
            <a:off x="5051479" y="3754164"/>
            <a:ext cx="2312693" cy="618139"/>
          </a:xfrm>
          <a:prstGeom prst="rect">
            <a:avLst/>
          </a:prstGeom>
          <a:noFill/>
        </p:spPr>
      </p:pic>
      <p:pic>
        <p:nvPicPr>
          <p:cNvPr id="1028" name="Picture 4" descr="D:\SRV-OE\Desktop\Customer Logo\Dezurik Logo.jpg"/>
          <p:cNvPicPr>
            <a:picLocks noChangeAspect="1" noChangeArrowheads="1"/>
          </p:cNvPicPr>
          <p:nvPr/>
        </p:nvPicPr>
        <p:blipFill>
          <a:blip r:embed="rId4"/>
          <a:srcRect/>
          <a:stretch>
            <a:fillRect/>
          </a:stretch>
        </p:blipFill>
        <p:spPr bwMode="auto">
          <a:xfrm>
            <a:off x="4041228" y="880100"/>
            <a:ext cx="1776248" cy="1038543"/>
          </a:xfrm>
          <a:prstGeom prst="rect">
            <a:avLst/>
          </a:prstGeom>
          <a:noFill/>
        </p:spPr>
      </p:pic>
      <p:pic>
        <p:nvPicPr>
          <p:cNvPr id="1029" name="Picture 5" descr="D:\SRV-OE\Desktop\Customer Logo\Emerson.jpeg"/>
          <p:cNvPicPr>
            <a:picLocks noChangeAspect="1" noChangeArrowheads="1"/>
          </p:cNvPicPr>
          <p:nvPr/>
        </p:nvPicPr>
        <p:blipFill>
          <a:blip r:embed="rId5" cstate="print"/>
          <a:srcRect/>
          <a:stretch>
            <a:fillRect/>
          </a:stretch>
        </p:blipFill>
        <p:spPr bwMode="auto">
          <a:xfrm>
            <a:off x="6046075" y="831684"/>
            <a:ext cx="2242284" cy="986605"/>
          </a:xfrm>
          <a:prstGeom prst="rect">
            <a:avLst/>
          </a:prstGeom>
          <a:noFill/>
        </p:spPr>
      </p:pic>
      <p:pic>
        <p:nvPicPr>
          <p:cNvPr id="1030" name="Picture 6" descr="D:\SRV-OE\Desktop\Customer Logo\evoqua-water-technologies-logo.png"/>
          <p:cNvPicPr>
            <a:picLocks noChangeAspect="1" noChangeArrowheads="1"/>
          </p:cNvPicPr>
          <p:nvPr/>
        </p:nvPicPr>
        <p:blipFill>
          <a:blip r:embed="rId6" cstate="print"/>
          <a:srcRect/>
          <a:stretch>
            <a:fillRect/>
          </a:stretch>
        </p:blipFill>
        <p:spPr bwMode="auto">
          <a:xfrm>
            <a:off x="9030358" y="824770"/>
            <a:ext cx="2068567" cy="1149204"/>
          </a:xfrm>
          <a:prstGeom prst="rect">
            <a:avLst/>
          </a:prstGeom>
          <a:noFill/>
        </p:spPr>
      </p:pic>
      <p:pic>
        <p:nvPicPr>
          <p:cNvPr id="1031" name="Picture 7" descr="D:\SRV-OE\Desktop\Customer Logo\FET_Logo.jpg"/>
          <p:cNvPicPr>
            <a:picLocks noChangeAspect="1" noChangeArrowheads="1"/>
          </p:cNvPicPr>
          <p:nvPr/>
        </p:nvPicPr>
        <p:blipFill>
          <a:blip r:embed="rId7" cstate="print"/>
          <a:srcRect/>
          <a:stretch>
            <a:fillRect/>
          </a:stretch>
        </p:blipFill>
        <p:spPr bwMode="auto">
          <a:xfrm>
            <a:off x="223345" y="1961441"/>
            <a:ext cx="1805152" cy="943192"/>
          </a:xfrm>
          <a:prstGeom prst="rect">
            <a:avLst/>
          </a:prstGeom>
          <a:noFill/>
        </p:spPr>
      </p:pic>
      <p:pic>
        <p:nvPicPr>
          <p:cNvPr id="1032" name="Picture 8" descr="D:\SRV-OE\Desktop\Customer Logo\Flowserve.jpg"/>
          <p:cNvPicPr>
            <a:picLocks noChangeAspect="1" noChangeArrowheads="1"/>
          </p:cNvPicPr>
          <p:nvPr/>
        </p:nvPicPr>
        <p:blipFill>
          <a:blip r:embed="rId8"/>
          <a:srcRect/>
          <a:stretch>
            <a:fillRect/>
          </a:stretch>
        </p:blipFill>
        <p:spPr bwMode="auto">
          <a:xfrm>
            <a:off x="2317532" y="2017986"/>
            <a:ext cx="2198863" cy="820957"/>
          </a:xfrm>
          <a:prstGeom prst="rect">
            <a:avLst/>
          </a:prstGeom>
          <a:noFill/>
        </p:spPr>
      </p:pic>
      <p:pic>
        <p:nvPicPr>
          <p:cNvPr id="1033" name="Picture 9" descr="D:\SRV-OE\Desktop\Customer Logo\GE.jpeg"/>
          <p:cNvPicPr>
            <a:picLocks noChangeAspect="1" noChangeArrowheads="1"/>
          </p:cNvPicPr>
          <p:nvPr/>
        </p:nvPicPr>
        <p:blipFill>
          <a:blip r:embed="rId9" cstate="print"/>
          <a:srcRect/>
          <a:stretch>
            <a:fillRect/>
          </a:stretch>
        </p:blipFill>
        <p:spPr bwMode="auto">
          <a:xfrm>
            <a:off x="4929352" y="2094185"/>
            <a:ext cx="1366345" cy="1366345"/>
          </a:xfrm>
          <a:prstGeom prst="rect">
            <a:avLst/>
          </a:prstGeom>
          <a:noFill/>
        </p:spPr>
      </p:pic>
      <p:pic>
        <p:nvPicPr>
          <p:cNvPr id="1034" name="Picture 10" descr="D:\SRV-OE\Desktop\Customer Logo\GVF - Australia.jpg"/>
          <p:cNvPicPr>
            <a:picLocks noChangeAspect="1" noChangeArrowheads="1"/>
          </p:cNvPicPr>
          <p:nvPr/>
        </p:nvPicPr>
        <p:blipFill>
          <a:blip r:embed="rId10"/>
          <a:srcRect/>
          <a:stretch>
            <a:fillRect/>
          </a:stretch>
        </p:blipFill>
        <p:spPr bwMode="auto">
          <a:xfrm>
            <a:off x="6687206" y="2333296"/>
            <a:ext cx="2522481" cy="840827"/>
          </a:xfrm>
          <a:prstGeom prst="rect">
            <a:avLst/>
          </a:prstGeom>
          <a:noFill/>
        </p:spPr>
      </p:pic>
      <p:pic>
        <p:nvPicPr>
          <p:cNvPr id="1035" name="Picture 11" descr="D:\SRV-OE\Desktop\Customer Logo\ksb-main-logo.jpg"/>
          <p:cNvPicPr>
            <a:picLocks noChangeAspect="1" noChangeArrowheads="1"/>
          </p:cNvPicPr>
          <p:nvPr/>
        </p:nvPicPr>
        <p:blipFill>
          <a:blip r:embed="rId11"/>
          <a:srcRect/>
          <a:stretch>
            <a:fillRect/>
          </a:stretch>
        </p:blipFill>
        <p:spPr bwMode="auto">
          <a:xfrm>
            <a:off x="305457" y="3279228"/>
            <a:ext cx="1568012" cy="1568012"/>
          </a:xfrm>
          <a:prstGeom prst="rect">
            <a:avLst/>
          </a:prstGeom>
          <a:noFill/>
        </p:spPr>
      </p:pic>
      <p:pic>
        <p:nvPicPr>
          <p:cNvPr id="1036" name="Picture 12" descr="D:\SRV-OE\Desktop\Customer Logo\SFI.jpeg"/>
          <p:cNvPicPr>
            <a:picLocks noChangeAspect="1" noChangeArrowheads="1"/>
          </p:cNvPicPr>
          <p:nvPr/>
        </p:nvPicPr>
        <p:blipFill>
          <a:blip r:embed="rId12"/>
          <a:srcRect/>
          <a:stretch>
            <a:fillRect/>
          </a:stretch>
        </p:blipFill>
        <p:spPr bwMode="auto">
          <a:xfrm>
            <a:off x="2398329" y="3297134"/>
            <a:ext cx="1795298" cy="1339569"/>
          </a:xfrm>
          <a:prstGeom prst="rect">
            <a:avLst/>
          </a:prstGeom>
          <a:noFill/>
        </p:spPr>
      </p:pic>
      <p:pic>
        <p:nvPicPr>
          <p:cNvPr id="1037" name="Picture 13" descr="D:\SRV-OE\Desktop\Customer Logo\Soltex.jpg"/>
          <p:cNvPicPr>
            <a:picLocks noChangeAspect="1" noChangeArrowheads="1"/>
          </p:cNvPicPr>
          <p:nvPr/>
        </p:nvPicPr>
        <p:blipFill>
          <a:blip r:embed="rId13"/>
          <a:srcRect/>
          <a:stretch>
            <a:fillRect/>
          </a:stretch>
        </p:blipFill>
        <p:spPr bwMode="auto">
          <a:xfrm>
            <a:off x="9609083" y="2290763"/>
            <a:ext cx="1460322" cy="1429899"/>
          </a:xfrm>
          <a:prstGeom prst="rect">
            <a:avLst/>
          </a:prstGeom>
          <a:noFill/>
        </p:spPr>
      </p:pic>
      <p:pic>
        <p:nvPicPr>
          <p:cNvPr id="1039" name="Picture 15" descr="D:\SRV-OE\Desktop\Customer Logo\Davis -logo.jpeg"/>
          <p:cNvPicPr>
            <a:picLocks noChangeAspect="1" noChangeArrowheads="1"/>
          </p:cNvPicPr>
          <p:nvPr/>
        </p:nvPicPr>
        <p:blipFill>
          <a:blip r:embed="rId14"/>
          <a:srcRect/>
          <a:stretch>
            <a:fillRect/>
          </a:stretch>
        </p:blipFill>
        <p:spPr bwMode="auto">
          <a:xfrm>
            <a:off x="8158820" y="3966178"/>
            <a:ext cx="2390775" cy="733425"/>
          </a:xfrm>
          <a:prstGeom prst="rect">
            <a:avLst/>
          </a:prstGeom>
          <a:noFill/>
        </p:spPr>
      </p:pic>
      <p:pic>
        <p:nvPicPr>
          <p:cNvPr id="1040" name="Picture 16" descr="D:\SRV-OE\Desktop\Customer Logo\warren--logo.jpeg"/>
          <p:cNvPicPr>
            <a:picLocks noChangeAspect="1" noChangeArrowheads="1"/>
          </p:cNvPicPr>
          <p:nvPr/>
        </p:nvPicPr>
        <p:blipFill>
          <a:blip r:embed="rId15" cstate="print"/>
          <a:srcRect/>
          <a:stretch>
            <a:fillRect/>
          </a:stretch>
        </p:blipFill>
        <p:spPr bwMode="auto">
          <a:xfrm>
            <a:off x="305457" y="901953"/>
            <a:ext cx="3261929" cy="839350"/>
          </a:xfrm>
          <a:prstGeom prst="rect">
            <a:avLst/>
          </a:prstGeom>
          <a:noFill/>
        </p:spPr>
      </p:pic>
      <p:pic>
        <p:nvPicPr>
          <p:cNvPr id="1042" name="Picture 18"/>
          <p:cNvPicPr>
            <a:picLocks noChangeAspect="1" noChangeArrowheads="1"/>
          </p:cNvPicPr>
          <p:nvPr/>
        </p:nvPicPr>
        <p:blipFill>
          <a:blip r:embed="rId16"/>
          <a:srcRect/>
          <a:stretch>
            <a:fillRect/>
          </a:stretch>
        </p:blipFill>
        <p:spPr bwMode="auto">
          <a:xfrm>
            <a:off x="851338" y="4998324"/>
            <a:ext cx="1869967" cy="1402476"/>
          </a:xfrm>
          <a:prstGeom prst="rect">
            <a:avLst/>
          </a:prstGeom>
          <a:noFill/>
          <a:ln w="9525">
            <a:noFill/>
            <a:miter lim="800000"/>
            <a:headEnd/>
            <a:tailEnd/>
          </a:ln>
          <a:effectLst/>
        </p:spPr>
      </p:pic>
      <p:pic>
        <p:nvPicPr>
          <p:cNvPr id="1043" name="Picture 19" descr="D:\SRV-OE\Desktop\Customer Logo\logo-Dynamic.jpg"/>
          <p:cNvPicPr>
            <a:picLocks noChangeAspect="1" noChangeArrowheads="1"/>
          </p:cNvPicPr>
          <p:nvPr/>
        </p:nvPicPr>
        <p:blipFill>
          <a:blip r:embed="rId17"/>
          <a:srcRect/>
          <a:stretch>
            <a:fillRect/>
          </a:stretch>
        </p:blipFill>
        <p:spPr bwMode="auto">
          <a:xfrm>
            <a:off x="3237185" y="4820604"/>
            <a:ext cx="1797270" cy="1576552"/>
          </a:xfrm>
          <a:prstGeom prst="rect">
            <a:avLst/>
          </a:prstGeom>
          <a:noFill/>
        </p:spPr>
      </p:pic>
      <p:pic>
        <p:nvPicPr>
          <p:cNvPr id="1044" name="Picture 20" descr="D:\SRV-OE\Desktop\Customer Logo\Adams-Valves-Logo.jpg"/>
          <p:cNvPicPr>
            <a:picLocks noChangeAspect="1" noChangeArrowheads="1"/>
          </p:cNvPicPr>
          <p:nvPr/>
        </p:nvPicPr>
        <p:blipFill>
          <a:blip r:embed="rId18"/>
          <a:srcRect/>
          <a:stretch>
            <a:fillRect/>
          </a:stretch>
        </p:blipFill>
        <p:spPr bwMode="auto">
          <a:xfrm>
            <a:off x="9359900" y="4799850"/>
            <a:ext cx="1854638" cy="158969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RV-OE\Desktop\sri-ranganathar-institute-of-engineering-technology-coimbatore-194690.jpg"/>
          <p:cNvPicPr>
            <a:picLocks noChangeAspect="1" noChangeArrowheads="1"/>
          </p:cNvPicPr>
          <p:nvPr/>
        </p:nvPicPr>
        <p:blipFill>
          <a:blip r:embed="rId2"/>
          <a:srcRect/>
          <a:stretch>
            <a:fillRect/>
          </a:stretch>
        </p:blipFill>
        <p:spPr bwMode="auto">
          <a:xfrm>
            <a:off x="1070111" y="1188327"/>
            <a:ext cx="4886838" cy="4761712"/>
          </a:xfrm>
          <a:prstGeom prst="rect">
            <a:avLst/>
          </a:prstGeom>
          <a:noFill/>
        </p:spPr>
      </p:pic>
      <p:pic>
        <p:nvPicPr>
          <p:cNvPr id="1027" name="Picture 3" descr="D:\SRV-OE\Desktop\Sri Ranganathar Institute of Polytechnic College infra6-m5623-original.jpg"/>
          <p:cNvPicPr>
            <a:picLocks noChangeAspect="1" noChangeArrowheads="1"/>
          </p:cNvPicPr>
          <p:nvPr/>
        </p:nvPicPr>
        <p:blipFill>
          <a:blip r:embed="rId3"/>
          <a:srcRect/>
          <a:stretch>
            <a:fillRect/>
          </a:stretch>
        </p:blipFill>
        <p:spPr bwMode="auto">
          <a:xfrm>
            <a:off x="6493222" y="1188327"/>
            <a:ext cx="4619451" cy="4761712"/>
          </a:xfrm>
          <a:prstGeom prst="rect">
            <a:avLst/>
          </a:prstGeom>
          <a:noFill/>
        </p:spPr>
      </p:pic>
      <p:sp>
        <p:nvSpPr>
          <p:cNvPr id="7" name="Title 5"/>
          <p:cNvSpPr>
            <a:spLocks noGrp="1"/>
          </p:cNvSpPr>
          <p:nvPr>
            <p:ph type="title"/>
          </p:nvPr>
        </p:nvSpPr>
        <p:spPr>
          <a:xfrm>
            <a:off x="152401" y="329044"/>
            <a:ext cx="11683284" cy="701265"/>
          </a:xfrm>
        </p:spPr>
        <p:txBody>
          <a:bodyPr>
            <a:noAutofit/>
          </a:bodyPr>
          <a:lstStyle/>
          <a:p>
            <a:pPr algn="ctr"/>
            <a:r>
              <a:rPr lang="en-US" sz="2800" b="1" dirty="0" smtClean="0">
                <a:solidFill>
                  <a:srgbClr val="0000FF"/>
                </a:solidFill>
                <a:latin typeface="Arial Black" pitchFamily="34" charset="0"/>
              </a:rPr>
              <a:t>Companies Corporate Social Responsibilities</a:t>
            </a:r>
            <a:endParaRPr lang="en-US" sz="2800" b="1" dirty="0">
              <a:solidFill>
                <a:srgbClr val="0000FF"/>
              </a:solidFill>
              <a:latin typeface="Arial Black" pitchFamily="34" charset="0"/>
            </a:endParaRPr>
          </a:p>
        </p:txBody>
      </p:sp>
      <p:sp>
        <p:nvSpPr>
          <p:cNvPr id="9" name="Title 5"/>
          <p:cNvSpPr txBox="1">
            <a:spLocks/>
          </p:cNvSpPr>
          <p:nvPr/>
        </p:nvSpPr>
        <p:spPr>
          <a:xfrm>
            <a:off x="6493222" y="6105165"/>
            <a:ext cx="4619451" cy="61244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Arial Black" pitchFamily="34" charset="0"/>
                <a:ea typeface="+mj-ea"/>
                <a:cs typeface="+mj-cs"/>
              </a:rPr>
              <a:t>Sri Ranganathar Institute of Polytechnic College</a:t>
            </a:r>
            <a:endParaRPr kumimoji="0" lang="en-US" sz="1600" b="1" i="0" u="none" strike="noStrike" kern="1200" cap="none" spc="0" normalizeH="0" baseline="0" noProof="0" dirty="0">
              <a:ln>
                <a:noFill/>
              </a:ln>
              <a:solidFill>
                <a:srgbClr val="0000FF"/>
              </a:solidFill>
              <a:effectLst/>
              <a:uLnTx/>
              <a:uFillTx/>
              <a:latin typeface="Arial Black" pitchFamily="34" charset="0"/>
              <a:ea typeface="+mj-ea"/>
              <a:cs typeface="+mj-cs"/>
            </a:endParaRPr>
          </a:p>
        </p:txBody>
      </p:sp>
      <p:sp>
        <p:nvSpPr>
          <p:cNvPr id="10" name="Title 5"/>
          <p:cNvSpPr txBox="1">
            <a:spLocks/>
          </p:cNvSpPr>
          <p:nvPr/>
        </p:nvSpPr>
        <p:spPr>
          <a:xfrm>
            <a:off x="1070111" y="6105167"/>
            <a:ext cx="4789775" cy="5016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Arial Black" pitchFamily="34" charset="0"/>
                <a:ea typeface="+mj-ea"/>
                <a:cs typeface="+mj-cs"/>
              </a:rPr>
              <a:t>Sri Ranganathar Institute of Engineering &amp; Technology</a:t>
            </a:r>
            <a:endParaRPr kumimoji="0" lang="en-US" sz="1600" b="1" i="0" u="none" strike="noStrike" kern="1200" cap="none" spc="0" normalizeH="0" baseline="0" noProof="0" dirty="0">
              <a:ln>
                <a:noFill/>
              </a:ln>
              <a:solidFill>
                <a:srgbClr val="0000FF"/>
              </a:solidFill>
              <a:effectLst/>
              <a:uLnTx/>
              <a:uFillTx/>
              <a:latin typeface="Arial Black" pitchFamily="34" charset="0"/>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99" y="851354"/>
            <a:ext cx="10515600" cy="3372343"/>
          </a:xfrm>
          <a:effectLst>
            <a:outerShdw blurRad="50800" dist="38100" dir="10800000" algn="r" rotWithShape="0">
              <a:prstClr val="black">
                <a:alpha val="40000"/>
              </a:prstClr>
            </a:outerShdw>
          </a:effectLst>
        </p:spPr>
        <p:txBody>
          <a:bodyPr>
            <a:noAutofit/>
          </a:bodyPr>
          <a:lstStyle/>
          <a:p>
            <a:pPr algn="ctr"/>
            <a:r>
              <a:rPr lang="en-US" sz="15900" b="1" i="1" dirty="0" smtClean="0">
                <a:solidFill>
                  <a:srgbClr val="0000FF"/>
                </a:solidFill>
                <a:latin typeface="Brush Script MT" pitchFamily="66" charset="0"/>
              </a:rPr>
              <a:t>Thank you</a:t>
            </a:r>
            <a:endParaRPr lang="en-US" sz="15900" b="1" i="1" dirty="0">
              <a:solidFill>
                <a:srgbClr val="0000FF"/>
              </a:solidFill>
              <a:latin typeface="Brush Script MT" pitchFamily="66" charset="0"/>
            </a:endParaRPr>
          </a:p>
        </p:txBody>
      </p:sp>
      <p:sp>
        <p:nvSpPr>
          <p:cNvPr id="3" name="Rounded Rectangle 2"/>
          <p:cNvSpPr/>
          <p:nvPr/>
        </p:nvSpPr>
        <p:spPr>
          <a:xfrm>
            <a:off x="966997" y="3752201"/>
            <a:ext cx="5370785" cy="2569779"/>
          </a:xfrm>
          <a:prstGeom prst="roundRect">
            <a:avLst/>
          </a:prstGeom>
          <a:noFill/>
          <a:ln w="95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IN" sz="3200" b="1" dirty="0" smtClean="0">
                <a:solidFill>
                  <a:srgbClr val="0000FF"/>
                </a:solidFill>
                <a:latin typeface="Brush Script MT" pitchFamily="66" charset="0"/>
                <a:cs typeface="Calibri" pitchFamily="34" charset="0"/>
              </a:rPr>
              <a:t>Sri </a:t>
            </a:r>
            <a:r>
              <a:rPr lang="en-IN" sz="3200" b="1" dirty="0" err="1" smtClean="0">
                <a:solidFill>
                  <a:srgbClr val="0000FF"/>
                </a:solidFill>
                <a:latin typeface="Brush Script MT" pitchFamily="66" charset="0"/>
                <a:cs typeface="Calibri" pitchFamily="34" charset="0"/>
              </a:rPr>
              <a:t>Ranganathar</a:t>
            </a:r>
            <a:r>
              <a:rPr lang="en-IN" sz="3200" b="1" dirty="0" smtClean="0">
                <a:solidFill>
                  <a:srgbClr val="0000FF"/>
                </a:solidFill>
                <a:latin typeface="Brush Script MT" pitchFamily="66" charset="0"/>
                <a:cs typeface="Calibri" pitchFamily="34" charset="0"/>
              </a:rPr>
              <a:t> Valves (P) Ltd</a:t>
            </a:r>
          </a:p>
          <a:p>
            <a:pPr>
              <a:buNone/>
            </a:pPr>
            <a:r>
              <a:rPr lang="en-IN" sz="2400" b="1" dirty="0" smtClean="0">
                <a:solidFill>
                  <a:srgbClr val="0000FF"/>
                </a:solidFill>
                <a:latin typeface="Brush Script MT" pitchFamily="66" charset="0"/>
                <a:cs typeface="Calibri" pitchFamily="34" charset="0"/>
              </a:rPr>
              <a:t>7/109 – </a:t>
            </a:r>
            <a:r>
              <a:rPr lang="en-IN" sz="2400" b="1" dirty="0" err="1" smtClean="0">
                <a:solidFill>
                  <a:srgbClr val="0000FF"/>
                </a:solidFill>
                <a:latin typeface="Brush Script MT" pitchFamily="66" charset="0"/>
                <a:cs typeface="Calibri" pitchFamily="34" charset="0"/>
              </a:rPr>
              <a:t>Thennampalayam</a:t>
            </a:r>
            <a:r>
              <a:rPr lang="en-IN" sz="2400" b="1" dirty="0" smtClean="0">
                <a:solidFill>
                  <a:srgbClr val="0000FF"/>
                </a:solidFill>
                <a:latin typeface="Brush Script MT" pitchFamily="66" charset="0"/>
                <a:cs typeface="Calibri" pitchFamily="34" charset="0"/>
              </a:rPr>
              <a:t> </a:t>
            </a:r>
            <a:r>
              <a:rPr lang="en-IN" sz="2400" b="1" dirty="0" err="1" smtClean="0">
                <a:solidFill>
                  <a:srgbClr val="0000FF"/>
                </a:solidFill>
                <a:latin typeface="Brush Script MT" pitchFamily="66" charset="0"/>
                <a:cs typeface="Calibri" pitchFamily="34" charset="0"/>
              </a:rPr>
              <a:t>Pirivu</a:t>
            </a:r>
            <a:r>
              <a:rPr lang="en-IN" sz="2400" b="1" dirty="0" smtClean="0">
                <a:solidFill>
                  <a:srgbClr val="0000FF"/>
                </a:solidFill>
                <a:latin typeface="Brush Script MT" pitchFamily="66" charset="0"/>
                <a:cs typeface="Calibri" pitchFamily="34" charset="0"/>
              </a:rPr>
              <a:t>, </a:t>
            </a:r>
          </a:p>
          <a:p>
            <a:pPr>
              <a:buNone/>
            </a:pPr>
            <a:r>
              <a:rPr lang="en-IN" sz="2400" b="1" dirty="0" err="1" smtClean="0">
                <a:solidFill>
                  <a:srgbClr val="0000FF"/>
                </a:solidFill>
                <a:latin typeface="Brush Script MT" pitchFamily="66" charset="0"/>
                <a:cs typeface="Calibri" pitchFamily="34" charset="0"/>
              </a:rPr>
              <a:t>Arasur</a:t>
            </a:r>
            <a:r>
              <a:rPr lang="en-IN" sz="2400" b="1" dirty="0" smtClean="0">
                <a:solidFill>
                  <a:srgbClr val="0000FF"/>
                </a:solidFill>
                <a:latin typeface="Brush Script MT" pitchFamily="66" charset="0"/>
                <a:cs typeface="Calibri" pitchFamily="34" charset="0"/>
              </a:rPr>
              <a:t>, Coimbatore – 641407</a:t>
            </a:r>
          </a:p>
          <a:p>
            <a:pPr>
              <a:buNone/>
            </a:pPr>
            <a:r>
              <a:rPr lang="en-IN" sz="2400" b="1" dirty="0" err="1" smtClean="0">
                <a:solidFill>
                  <a:srgbClr val="0000FF"/>
                </a:solidFill>
                <a:latin typeface="Brush Script MT" pitchFamily="66" charset="0"/>
                <a:cs typeface="Calibri" pitchFamily="34" charset="0"/>
              </a:rPr>
              <a:t>Tamilnadu</a:t>
            </a:r>
            <a:r>
              <a:rPr lang="en-IN" sz="2400" b="1" dirty="0" smtClean="0">
                <a:solidFill>
                  <a:srgbClr val="0000FF"/>
                </a:solidFill>
                <a:latin typeface="Brush Script MT" pitchFamily="66" charset="0"/>
                <a:cs typeface="Calibri" pitchFamily="34" charset="0"/>
              </a:rPr>
              <a:t>, India.</a:t>
            </a:r>
          </a:p>
          <a:p>
            <a:pPr>
              <a:buNone/>
            </a:pPr>
            <a:endParaRPr lang="en-IN" sz="1600" b="1" dirty="0" smtClean="0">
              <a:solidFill>
                <a:srgbClr val="0000FF"/>
              </a:solidFill>
              <a:latin typeface="Brush Script MT" pitchFamily="66" charset="0"/>
              <a:cs typeface="Calibri" pitchFamily="34" charset="0"/>
            </a:endParaRPr>
          </a:p>
          <a:p>
            <a:pPr>
              <a:buNone/>
            </a:pPr>
            <a:r>
              <a:rPr lang="en-IN" sz="1600" b="1" dirty="0" smtClean="0">
                <a:solidFill>
                  <a:srgbClr val="0000FF"/>
                </a:solidFill>
                <a:latin typeface="Brush Script MT" pitchFamily="66" charset="0"/>
                <a:cs typeface="Calibri" pitchFamily="34" charset="0"/>
              </a:rPr>
              <a:t>Phone : +91 422 433 5999</a:t>
            </a:r>
          </a:p>
          <a:p>
            <a:pPr>
              <a:buNone/>
            </a:pPr>
            <a:r>
              <a:rPr lang="en-IN" sz="1600" b="1" dirty="0" smtClean="0">
                <a:solidFill>
                  <a:srgbClr val="0000FF"/>
                </a:solidFill>
                <a:latin typeface="Brush Script MT" pitchFamily="66" charset="0"/>
                <a:cs typeface="Calibri" pitchFamily="34" charset="0"/>
              </a:rPr>
              <a:t>Mobile : +91 99528 44102</a:t>
            </a:r>
          </a:p>
          <a:p>
            <a:pPr>
              <a:buNone/>
            </a:pPr>
            <a:r>
              <a:rPr lang="en-IN" sz="1600" b="1" dirty="0" smtClean="0">
                <a:solidFill>
                  <a:srgbClr val="0000FF"/>
                </a:solidFill>
                <a:latin typeface="Brush Script MT" pitchFamily="66" charset="0"/>
                <a:cs typeface="Calibri" pitchFamily="34" charset="0"/>
              </a:rPr>
              <a:t>Email: </a:t>
            </a:r>
            <a:r>
              <a:rPr lang="en-IN" sz="1600" b="1" dirty="0" smtClean="0">
                <a:solidFill>
                  <a:srgbClr val="0000FF"/>
                </a:solidFill>
                <a:cs typeface="Calibri" pitchFamily="34" charset="0"/>
              </a:rPr>
              <a:t>srv@sriindia.net</a:t>
            </a:r>
            <a:endParaRPr lang="en-US" sz="1600" b="1" dirty="0">
              <a:solidFill>
                <a:srgbClr val="0000FF"/>
              </a:solidFill>
              <a:cs typeface="Calibri" pitchFamily="34" charset="0"/>
            </a:endParaRPr>
          </a:p>
        </p:txBody>
      </p:sp>
      <p:pic>
        <p:nvPicPr>
          <p:cNvPr id="8" name="Picture 2" descr="C:\Users\SONYVAIO\Desktop\New folder\Sri Logo 1.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6526922" y="3878312"/>
            <a:ext cx="4656084" cy="2532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8701119"/>
              </p:ext>
            </p:extLst>
          </p:nvPr>
        </p:nvGraphicFramePr>
        <p:xfrm>
          <a:off x="319492" y="240910"/>
          <a:ext cx="11651425" cy="6281080"/>
        </p:xfrm>
        <a:graphic>
          <a:graphicData uri="http://schemas.openxmlformats.org/drawingml/2006/table">
            <a:tbl>
              <a:tblPr>
                <a:tableStyleId>{5C22544A-7EE6-4342-B048-85BDC9FD1C3A}</a:tableStyleId>
              </a:tblPr>
              <a:tblGrid>
                <a:gridCol w="2778554">
                  <a:extLst>
                    <a:ext uri="{9D8B030D-6E8A-4147-A177-3AD203B41FA5}">
                      <a16:colId xmlns="" xmlns:a16="http://schemas.microsoft.com/office/drawing/2014/main" val="2888518702"/>
                    </a:ext>
                  </a:extLst>
                </a:gridCol>
                <a:gridCol w="719447">
                  <a:extLst>
                    <a:ext uri="{9D8B030D-6E8A-4147-A177-3AD203B41FA5}">
                      <a16:colId xmlns="" xmlns:a16="http://schemas.microsoft.com/office/drawing/2014/main" val="311294008"/>
                    </a:ext>
                  </a:extLst>
                </a:gridCol>
                <a:gridCol w="719447">
                  <a:extLst>
                    <a:ext uri="{9D8B030D-6E8A-4147-A177-3AD203B41FA5}">
                      <a16:colId xmlns="" xmlns:a16="http://schemas.microsoft.com/office/drawing/2014/main" val="3533246464"/>
                    </a:ext>
                  </a:extLst>
                </a:gridCol>
                <a:gridCol w="719447">
                  <a:extLst>
                    <a:ext uri="{9D8B030D-6E8A-4147-A177-3AD203B41FA5}">
                      <a16:colId xmlns="" xmlns:a16="http://schemas.microsoft.com/office/drawing/2014/main" val="3650626485"/>
                    </a:ext>
                  </a:extLst>
                </a:gridCol>
                <a:gridCol w="719447">
                  <a:extLst>
                    <a:ext uri="{9D8B030D-6E8A-4147-A177-3AD203B41FA5}">
                      <a16:colId xmlns="" xmlns:a16="http://schemas.microsoft.com/office/drawing/2014/main" val="2835568682"/>
                    </a:ext>
                  </a:extLst>
                </a:gridCol>
                <a:gridCol w="719447">
                  <a:extLst>
                    <a:ext uri="{9D8B030D-6E8A-4147-A177-3AD203B41FA5}">
                      <a16:colId xmlns="" xmlns:a16="http://schemas.microsoft.com/office/drawing/2014/main" val="3899311230"/>
                    </a:ext>
                  </a:extLst>
                </a:gridCol>
                <a:gridCol w="719447">
                  <a:extLst>
                    <a:ext uri="{9D8B030D-6E8A-4147-A177-3AD203B41FA5}">
                      <a16:colId xmlns="" xmlns:a16="http://schemas.microsoft.com/office/drawing/2014/main" val="4289488063"/>
                    </a:ext>
                  </a:extLst>
                </a:gridCol>
                <a:gridCol w="140269">
                  <a:extLst>
                    <a:ext uri="{9D8B030D-6E8A-4147-A177-3AD203B41FA5}">
                      <a16:colId xmlns="" xmlns:a16="http://schemas.microsoft.com/office/drawing/2014/main" val="2438790324"/>
                    </a:ext>
                  </a:extLst>
                </a:gridCol>
                <a:gridCol w="1587746">
                  <a:extLst>
                    <a:ext uri="{9D8B030D-6E8A-4147-A177-3AD203B41FA5}">
                      <a16:colId xmlns="" xmlns:a16="http://schemas.microsoft.com/office/drawing/2014/main" val="2760767617"/>
                    </a:ext>
                  </a:extLst>
                </a:gridCol>
                <a:gridCol w="471364">
                  <a:extLst>
                    <a:ext uri="{9D8B030D-6E8A-4147-A177-3AD203B41FA5}">
                      <a16:colId xmlns="" xmlns:a16="http://schemas.microsoft.com/office/drawing/2014/main" val="1789225736"/>
                    </a:ext>
                  </a:extLst>
                </a:gridCol>
                <a:gridCol w="471362">
                  <a:extLst>
                    <a:ext uri="{9D8B030D-6E8A-4147-A177-3AD203B41FA5}">
                      <a16:colId xmlns="" xmlns:a16="http://schemas.microsoft.com/office/drawing/2014/main" val="3867525291"/>
                    </a:ext>
                  </a:extLst>
                </a:gridCol>
                <a:gridCol w="471362">
                  <a:extLst>
                    <a:ext uri="{9D8B030D-6E8A-4147-A177-3AD203B41FA5}">
                      <a16:colId xmlns="" xmlns:a16="http://schemas.microsoft.com/office/drawing/2014/main" val="3127369964"/>
                    </a:ext>
                  </a:extLst>
                </a:gridCol>
                <a:gridCol w="471362">
                  <a:extLst>
                    <a:ext uri="{9D8B030D-6E8A-4147-A177-3AD203B41FA5}">
                      <a16:colId xmlns="" xmlns:a16="http://schemas.microsoft.com/office/drawing/2014/main" val="1169304162"/>
                    </a:ext>
                  </a:extLst>
                </a:gridCol>
                <a:gridCol w="471362">
                  <a:extLst>
                    <a:ext uri="{9D8B030D-6E8A-4147-A177-3AD203B41FA5}">
                      <a16:colId xmlns="" xmlns:a16="http://schemas.microsoft.com/office/drawing/2014/main" val="3178834874"/>
                    </a:ext>
                  </a:extLst>
                </a:gridCol>
                <a:gridCol w="471362">
                  <a:extLst>
                    <a:ext uri="{9D8B030D-6E8A-4147-A177-3AD203B41FA5}">
                      <a16:colId xmlns="" xmlns:a16="http://schemas.microsoft.com/office/drawing/2014/main" val="3304152700"/>
                    </a:ext>
                  </a:extLst>
                </a:gridCol>
              </a:tblGrid>
              <a:tr h="332501">
                <a:tc>
                  <a:txBody>
                    <a:bodyPr/>
                    <a:lstStyle/>
                    <a:p>
                      <a:pPr algn="l" fontAlgn="b"/>
                      <a:r>
                        <a:rPr lang="en-US" sz="2000" b="1" i="0" u="none" strike="noStrike" dirty="0" smtClean="0">
                          <a:solidFill>
                            <a:srgbClr val="000000"/>
                          </a:solidFill>
                          <a:effectLst/>
                          <a:latin typeface="Calibri" panose="020F0502020204030204" pitchFamily="34" charset="0"/>
                        </a:rPr>
                        <a:t>FOUNDRY CAPACITY</a:t>
                      </a:r>
                    </a:p>
                  </a:txBody>
                  <a:tcPr marL="6734" marR="6734" marT="6734" marB="0" anchor="ctr">
                    <a:solidFill>
                      <a:schemeClr val="accent2">
                        <a:lumMod val="60000"/>
                        <a:lumOff val="40000"/>
                      </a:schemeClr>
                    </a:solidFill>
                  </a:tcPr>
                </a:tc>
                <a:tc>
                  <a:txBody>
                    <a:bodyPr/>
                    <a:lstStyle/>
                    <a:p>
                      <a:pPr algn="ctr" fontAlgn="ctr"/>
                      <a:r>
                        <a:rPr lang="en-IN" sz="1200" b="1" u="none" strike="noStrike" dirty="0">
                          <a:solidFill>
                            <a:srgbClr val="C00000"/>
                          </a:solidFill>
                          <a:effectLst/>
                        </a:rPr>
                        <a:t>CRUSIBLE</a:t>
                      </a:r>
                      <a:endParaRPr lang="en-IN" sz="1200" b="1" i="0" u="none" strike="noStrike" dirty="0">
                        <a:solidFill>
                          <a:srgbClr val="C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solidFill>
                            <a:srgbClr val="C00000"/>
                          </a:solidFill>
                          <a:effectLst/>
                        </a:rPr>
                        <a:t>CRUSIBLE</a:t>
                      </a:r>
                      <a:endParaRPr lang="en-IN" sz="1200" b="1" i="0" u="none" strike="noStrike" dirty="0">
                        <a:solidFill>
                          <a:srgbClr val="C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solidFill>
                            <a:srgbClr val="C00000"/>
                          </a:solidFill>
                          <a:effectLst/>
                        </a:rPr>
                        <a:t>CRUSIBLE</a:t>
                      </a:r>
                      <a:endParaRPr lang="en-IN" sz="1200" b="1" i="0" u="none" strike="noStrike" dirty="0">
                        <a:solidFill>
                          <a:srgbClr val="C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solidFill>
                            <a:srgbClr val="C00000"/>
                          </a:solidFill>
                          <a:effectLst/>
                        </a:rPr>
                        <a:t>CRUSIBLE</a:t>
                      </a:r>
                      <a:endParaRPr lang="en-IN" sz="1200" b="1" i="0" u="none" strike="noStrike" dirty="0">
                        <a:solidFill>
                          <a:srgbClr val="C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solidFill>
                            <a:srgbClr val="C00000"/>
                          </a:solidFill>
                          <a:effectLst/>
                        </a:rPr>
                        <a:t>CRUSIBLE</a:t>
                      </a:r>
                      <a:endParaRPr lang="en-IN" sz="1200" b="1" i="0" u="none" strike="noStrike" dirty="0">
                        <a:solidFill>
                          <a:srgbClr val="C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solidFill>
                            <a:srgbClr val="C00000"/>
                          </a:solidFill>
                          <a:effectLst/>
                        </a:rPr>
                        <a:t>CRUSIBLE</a:t>
                      </a:r>
                      <a:endParaRPr lang="en-IN" sz="1200" b="1" i="0" u="none" strike="noStrike" dirty="0">
                        <a:solidFill>
                          <a:srgbClr val="C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r>
                        <a:rPr lang="en-IN" sz="1000" b="1" u="none" strike="noStrike" dirty="0">
                          <a:effectLst/>
                        </a:rPr>
                        <a:t> </a:t>
                      </a:r>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ctr" fontAlgn="ctr"/>
                      <a:r>
                        <a:rPr lang="en-IN" sz="1000" b="1" u="none" strike="noStrike">
                          <a:effectLst/>
                        </a:rPr>
                        <a:t>C1</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C2</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C3</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C4</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C5</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C6</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1555094149"/>
                  </a:ext>
                </a:extLst>
              </a:tr>
              <a:tr h="298781">
                <a:tc>
                  <a:txBody>
                    <a:bodyPr/>
                    <a:lstStyle/>
                    <a:p>
                      <a:pPr algn="l" fontAlgn="ctr"/>
                      <a:r>
                        <a:rPr lang="en-US" sz="1100" b="1" i="1" u="none" strike="noStrike" dirty="0">
                          <a:solidFill>
                            <a:srgbClr val="0070C0"/>
                          </a:solidFill>
                          <a:effectLst/>
                          <a:latin typeface="Calibri" panose="020F0502020204030204" pitchFamily="34" charset="0"/>
                        </a:rPr>
                        <a:t>RATED CAPACITY IN Kgs PER MELT</a:t>
                      </a:r>
                    </a:p>
                  </a:txBody>
                  <a:tcPr marL="7620" marR="7620" marT="7620" marB="0" anchor="ctr">
                    <a:solidFill>
                      <a:schemeClr val="accent2">
                        <a:lumMod val="60000"/>
                        <a:lumOff val="40000"/>
                      </a:schemeClr>
                    </a:solidFill>
                  </a:tcPr>
                </a:tc>
                <a:tc>
                  <a:txBody>
                    <a:bodyPr/>
                    <a:lstStyle/>
                    <a:p>
                      <a:pPr algn="ctr" fontAlgn="ctr"/>
                      <a:r>
                        <a:rPr lang="en-IN" sz="1200" b="1" u="none" strike="noStrike" dirty="0">
                          <a:effectLst/>
                        </a:rPr>
                        <a:t>75</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150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350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500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2000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a:effectLst/>
                        </a:rPr>
                        <a:t>3000</a:t>
                      </a:r>
                      <a:endParaRPr lang="en-IN" sz="1200" b="1" i="0" u="none" strike="noStrike">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ctr"/>
                      <a:r>
                        <a:rPr lang="en-IN" sz="900" b="1" u="none" strike="noStrike" dirty="0">
                          <a:effectLst/>
                        </a:rPr>
                        <a:t>MOLD REQUIRED PER HOUR</a:t>
                      </a:r>
                      <a:endParaRPr lang="en-IN" sz="9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4.0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1.4</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2.7</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1.7</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1.1</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2626091069"/>
                  </a:ext>
                </a:extLst>
              </a:tr>
              <a:tr h="298781">
                <a:tc>
                  <a:txBody>
                    <a:bodyPr/>
                    <a:lstStyle/>
                    <a:p>
                      <a:pPr algn="l" fontAlgn="ctr"/>
                      <a:r>
                        <a:rPr lang="en-US" sz="1100" b="1" i="1" u="none" strike="noStrike">
                          <a:solidFill>
                            <a:srgbClr val="0070C0"/>
                          </a:solidFill>
                          <a:effectLst/>
                          <a:latin typeface="Calibri" panose="020F0502020204030204" pitchFamily="34" charset="0"/>
                        </a:rPr>
                        <a:t>MAXIMUM CAPACITY Kgs PER MELT</a:t>
                      </a:r>
                    </a:p>
                  </a:txBody>
                  <a:tcPr marL="7620" marR="7620" marT="7620" marB="0" anchor="ctr">
                    <a:solidFill>
                      <a:schemeClr val="accent2">
                        <a:lumMod val="60000"/>
                        <a:lumOff val="40000"/>
                      </a:schemeClr>
                    </a:solidFill>
                  </a:tcPr>
                </a:tc>
                <a:tc>
                  <a:txBody>
                    <a:bodyPr/>
                    <a:lstStyle/>
                    <a:p>
                      <a:pPr algn="ctr" fontAlgn="ctr"/>
                      <a:r>
                        <a:rPr lang="en-IN" sz="1200" b="1" u="none" strike="noStrike" dirty="0">
                          <a:effectLst/>
                        </a:rPr>
                        <a:t>90</a:t>
                      </a:r>
                      <a:endParaRPr lang="en-IN" sz="1200" b="1" i="0" u="none" strike="noStrike" dirty="0">
                        <a:solidFill>
                          <a:srgbClr val="FF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a:effectLst/>
                        </a:rPr>
                        <a:t>190</a:t>
                      </a:r>
                      <a:endParaRPr lang="en-IN" sz="1200" b="1" i="0" u="none" strike="noStrike">
                        <a:solidFill>
                          <a:srgbClr val="FF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380</a:t>
                      </a:r>
                      <a:endParaRPr lang="en-IN" sz="1200" b="1" i="0" u="none" strike="noStrike" dirty="0">
                        <a:solidFill>
                          <a:srgbClr val="FF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a:effectLst/>
                        </a:rPr>
                        <a:t>650</a:t>
                      </a:r>
                      <a:endParaRPr lang="en-IN" sz="1200" b="1" i="0" u="none" strike="noStrike">
                        <a:solidFill>
                          <a:srgbClr val="FF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2500</a:t>
                      </a:r>
                      <a:endParaRPr lang="en-IN" sz="1200" b="1" i="0" u="none" strike="noStrike" dirty="0">
                        <a:solidFill>
                          <a:srgbClr val="FF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3750</a:t>
                      </a:r>
                      <a:endParaRPr lang="en-IN" sz="1200" b="1" i="0" u="none" strike="noStrike" dirty="0">
                        <a:solidFill>
                          <a:srgbClr val="FF000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ctr"/>
                      <a:r>
                        <a:rPr lang="en-IN" sz="900" b="1" u="none" strike="noStrike" dirty="0">
                          <a:effectLst/>
                        </a:rPr>
                        <a:t>MOLD REQUIRED PER DAY</a:t>
                      </a:r>
                      <a:endParaRPr lang="en-IN" sz="9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0.2</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95.0</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32.6</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65.0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40.0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26.3</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1520898511"/>
                  </a:ext>
                </a:extLst>
              </a:tr>
              <a:tr h="235370">
                <a:tc>
                  <a:txBody>
                    <a:bodyPr/>
                    <a:lstStyle/>
                    <a:p>
                      <a:pPr algn="l" fontAlgn="ctr"/>
                      <a:endParaRPr lang="en-IN" sz="1100" b="1" i="0" u="none" strike="noStrike">
                        <a:solidFill>
                          <a:srgbClr val="0070C0"/>
                        </a:solidFill>
                        <a:effectLst/>
                        <a:latin typeface="Calibri" panose="020F0502020204030204" pitchFamily="34" charset="0"/>
                      </a:endParaRPr>
                    </a:p>
                  </a:txBody>
                  <a:tcPr marL="7620" marR="7620" marT="7620" marB="0" anchor="ctr">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extLst>
                  <a:ext uri="{0D108BD9-81ED-4DB2-BD59-A6C34878D82A}">
                    <a16:rowId xmlns="" xmlns:a16="http://schemas.microsoft.com/office/drawing/2014/main" val="2689063300"/>
                  </a:ext>
                </a:extLst>
              </a:tr>
              <a:tr h="298781">
                <a:tc>
                  <a:txBody>
                    <a:bodyPr/>
                    <a:lstStyle/>
                    <a:p>
                      <a:pPr algn="l" fontAlgn="ctr"/>
                      <a:r>
                        <a:rPr lang="en-US" sz="1100" b="1" i="1" u="none" strike="noStrike">
                          <a:solidFill>
                            <a:srgbClr val="0070C0"/>
                          </a:solidFill>
                          <a:effectLst/>
                          <a:latin typeface="Calibri" panose="020F0502020204030204" pitchFamily="34" charset="0"/>
                        </a:rPr>
                        <a:t>MAXIMUM No.s OF HEAT PER DAY</a:t>
                      </a:r>
                    </a:p>
                  </a:txBody>
                  <a:tcPr marL="7620" marR="7620" marT="7620" marB="0" anchor="ctr">
                    <a:solidFill>
                      <a:schemeClr val="accent2">
                        <a:lumMod val="60000"/>
                        <a:lumOff val="40000"/>
                      </a:schemeClr>
                    </a:solidFill>
                  </a:tcPr>
                </a:tc>
                <a:tc>
                  <a:txBody>
                    <a:bodyPr/>
                    <a:lstStyle/>
                    <a:p>
                      <a:pPr algn="ctr" fontAlgn="ctr"/>
                      <a:r>
                        <a:rPr lang="en-IN" sz="1200" b="1" u="none" strike="noStrike" dirty="0">
                          <a:effectLst/>
                        </a:rPr>
                        <a:t>0.08</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a:effectLst/>
                        </a:rPr>
                        <a:t>15</a:t>
                      </a:r>
                      <a:endParaRPr lang="en-IN" sz="1200" b="1" i="0" u="none" strike="noStrike">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6</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10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effectLst/>
                        </a:rPr>
                        <a:t>6</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effectLst/>
                        </a:rPr>
                        <a:t>5</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r>
                        <a:rPr lang="en-IN" sz="1000" b="1" u="none" strike="noStrike" dirty="0">
                          <a:effectLst/>
                        </a:rPr>
                        <a:t>HEAT TREATMENT</a:t>
                      </a:r>
                      <a:endParaRPr lang="en-IN" sz="10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HTF1</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HTF2</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HTF3</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HTF4</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HTF5</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HTF6</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1270065849"/>
                  </a:ext>
                </a:extLst>
              </a:tr>
              <a:tr h="298781">
                <a:tc>
                  <a:txBody>
                    <a:bodyPr/>
                    <a:lstStyle/>
                    <a:p>
                      <a:pPr algn="l" fontAlgn="ctr"/>
                      <a:r>
                        <a:rPr lang="en-US" sz="1100" b="1" i="1" u="none" strike="noStrike">
                          <a:solidFill>
                            <a:srgbClr val="0070C0"/>
                          </a:solidFill>
                          <a:effectLst/>
                          <a:latin typeface="Calibri" panose="020F0502020204030204" pitchFamily="34" charset="0"/>
                        </a:rPr>
                        <a:t>MAXIMUM WEIGHT MELTED PER DAY</a:t>
                      </a:r>
                    </a:p>
                  </a:txBody>
                  <a:tcPr marL="7620" marR="7620" marT="7620" marB="0" anchor="ctr">
                    <a:solidFill>
                      <a:schemeClr val="accent2">
                        <a:lumMod val="60000"/>
                        <a:lumOff val="40000"/>
                      </a:schemeClr>
                    </a:solidFill>
                  </a:tcPr>
                </a:tc>
                <a:tc>
                  <a:txBody>
                    <a:bodyPr/>
                    <a:lstStyle/>
                    <a:p>
                      <a:pPr algn="ctr" fontAlgn="ctr"/>
                      <a:r>
                        <a:rPr lang="en-IN" sz="1200" b="1" u="none" strike="noStrike" dirty="0">
                          <a:effectLst/>
                        </a:rPr>
                        <a:t>7.2</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a:effectLst/>
                        </a:rPr>
                        <a:t>2850</a:t>
                      </a:r>
                      <a:endParaRPr lang="en-IN" sz="1200" b="1" i="0" u="none" strike="noStrike">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2280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6500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effectLst/>
                        </a:rPr>
                        <a:t>15000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effectLst/>
                        </a:rPr>
                        <a:t>18750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r>
                        <a:rPr lang="en-IN" sz="900" b="1" u="none" strike="noStrike" dirty="0">
                          <a:effectLst/>
                        </a:rPr>
                        <a:t>CAPACITY IN Kgs</a:t>
                      </a:r>
                      <a:endParaRPr lang="en-IN" sz="9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1250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2500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2500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4500</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6000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6000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155970136"/>
                  </a:ext>
                </a:extLst>
              </a:tr>
              <a:tr h="308741">
                <a:tc>
                  <a:txBody>
                    <a:bodyPr/>
                    <a:lstStyle/>
                    <a:p>
                      <a:pPr algn="l" fontAlgn="ctr"/>
                      <a:r>
                        <a:rPr lang="en-US" sz="1100" b="1" i="1" u="none" strike="noStrike">
                          <a:solidFill>
                            <a:srgbClr val="0070C0"/>
                          </a:solidFill>
                          <a:effectLst/>
                          <a:latin typeface="Calibri" panose="020F0502020204030204" pitchFamily="34" charset="0"/>
                        </a:rPr>
                        <a:t>MAXIMUM WEIGHT MELTED PER MONTH</a:t>
                      </a:r>
                    </a:p>
                  </a:txBody>
                  <a:tcPr marL="7620" marR="7620" marT="7620" marB="0" anchor="ctr">
                    <a:solidFill>
                      <a:schemeClr val="accent2">
                        <a:lumMod val="60000"/>
                        <a:lumOff val="40000"/>
                      </a:schemeClr>
                    </a:solidFill>
                  </a:tcPr>
                </a:tc>
                <a:tc>
                  <a:txBody>
                    <a:bodyPr/>
                    <a:lstStyle/>
                    <a:p>
                      <a:pPr algn="ctr" fontAlgn="ctr"/>
                      <a:r>
                        <a:rPr lang="en-IN" sz="1200" b="1" u="none" strike="noStrike" dirty="0">
                          <a:effectLst/>
                        </a:rPr>
                        <a:t>180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a:effectLst/>
                        </a:rPr>
                        <a:t>71250</a:t>
                      </a:r>
                      <a:endParaRPr lang="en-IN" sz="1200" b="1" i="0" u="none" strike="noStrike">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57000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a:effectLst/>
                        </a:rPr>
                        <a:t>162500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effectLst/>
                        </a:rPr>
                        <a:t>375000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ctr" fontAlgn="ctr"/>
                      <a:r>
                        <a:rPr lang="en-IN" sz="1200" b="1" u="none" strike="noStrike" dirty="0" smtClean="0">
                          <a:effectLst/>
                        </a:rPr>
                        <a:t>468750</a:t>
                      </a:r>
                      <a:endParaRPr lang="en-IN" sz="1200" b="1" i="0" u="none" strike="noStrike" dirty="0">
                        <a:solidFill>
                          <a:srgbClr val="0070C0"/>
                        </a:solidFill>
                        <a:effectLst/>
                        <a:latin typeface="Calibri" panose="020F0502020204030204" pitchFamily="34" charset="0"/>
                      </a:endParaRPr>
                    </a:p>
                  </a:txBody>
                  <a:tcPr marL="6734" marR="6734" marT="6734" marB="0" anchor="ctr">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r>
                        <a:rPr lang="en-IN" sz="900" b="1" u="none" strike="noStrike" dirty="0">
                          <a:effectLst/>
                        </a:rPr>
                        <a:t>HT CYCLE PER DAY</a:t>
                      </a:r>
                      <a:endParaRPr lang="en-IN" sz="9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2</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2</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82107382"/>
                  </a:ext>
                </a:extLst>
              </a:tr>
              <a:tr h="358537">
                <a:tc>
                  <a:txBody>
                    <a:bodyPr/>
                    <a:lstStyle/>
                    <a:p>
                      <a:pPr algn="l" fontAlgn="ctr"/>
                      <a:endParaRPr lang="en-IN" sz="1100" b="1" i="0" u="none" strike="noStrike">
                        <a:solidFill>
                          <a:srgbClr val="0070C0"/>
                        </a:solidFill>
                        <a:effectLst/>
                        <a:latin typeface="Calibri" panose="020F0502020204030204" pitchFamily="34" charset="0"/>
                      </a:endParaRPr>
                    </a:p>
                  </a:txBody>
                  <a:tcPr marL="7620" marR="7620" marT="7620" marB="0" anchor="ctr">
                    <a:solidFill>
                      <a:schemeClr val="accent2">
                        <a:lumMod val="60000"/>
                        <a:lumOff val="40000"/>
                      </a:schemeClr>
                    </a:solidFill>
                  </a:tcPr>
                </a:tc>
                <a:tc gridSpan="6">
                  <a:txBody>
                    <a:bodyPr/>
                    <a:lstStyle/>
                    <a:p>
                      <a:pPr algn="ctr" fontAlgn="ctr"/>
                      <a:r>
                        <a:rPr lang="en-IN" sz="1800" b="1" u="none" strike="noStrike" dirty="0" smtClean="0">
                          <a:effectLst/>
                        </a:rPr>
                        <a:t>1134,680 </a:t>
                      </a:r>
                      <a:r>
                        <a:rPr lang="en-IN" sz="1800" b="1" u="none" strike="noStrike" dirty="0" err="1" smtClean="0">
                          <a:effectLst/>
                        </a:rPr>
                        <a:t>Kgs</a:t>
                      </a:r>
                      <a:endParaRPr lang="en-IN" sz="18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r>
                        <a:rPr lang="en-IN" sz="900" b="1" u="none" strike="noStrike" dirty="0">
                          <a:effectLst/>
                        </a:rPr>
                        <a:t>HT CAPACITY / MONTH Kgs</a:t>
                      </a:r>
                      <a:endParaRPr lang="en-IN" sz="9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62500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125000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125000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225000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dirty="0">
                          <a:effectLst/>
                        </a:rPr>
                        <a:t>300000</a:t>
                      </a:r>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ctr" fontAlgn="ctr"/>
                      <a:r>
                        <a:rPr lang="en-IN" sz="1000" b="1" u="none" strike="noStrike">
                          <a:effectLst/>
                        </a:rPr>
                        <a:t>300000</a:t>
                      </a:r>
                      <a:endParaRPr lang="en-IN" sz="1000" b="1" i="0" u="none" strike="noStrike">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extLst>
                  <a:ext uri="{0D108BD9-81ED-4DB2-BD59-A6C34878D82A}">
                    <a16:rowId xmlns="" xmlns:a16="http://schemas.microsoft.com/office/drawing/2014/main" val="2491081109"/>
                  </a:ext>
                </a:extLst>
              </a:tr>
              <a:tr h="235370">
                <a:tc>
                  <a:txBody>
                    <a:bodyPr/>
                    <a:lstStyle/>
                    <a:p>
                      <a:pPr algn="l" fontAlgn="ctr"/>
                      <a:r>
                        <a:rPr lang="en-US" sz="1100" b="1" i="0" u="none" strike="noStrike" dirty="0" smtClean="0">
                          <a:solidFill>
                            <a:srgbClr val="C00000"/>
                          </a:solidFill>
                          <a:effectLst/>
                          <a:latin typeface="Calibri" panose="020F0502020204030204" pitchFamily="34" charset="0"/>
                        </a:rPr>
                        <a:t>SINGLE PIECE CASTING WEIGHT MAX</a:t>
                      </a:r>
                      <a:endParaRPr lang="en-IN" sz="1100" b="1" i="0" u="none" strike="noStrike" dirty="0">
                        <a:solidFill>
                          <a:srgbClr val="C00000"/>
                        </a:solidFill>
                        <a:effectLst/>
                        <a:latin typeface="Calibri" panose="020F0502020204030204" pitchFamily="34" charset="0"/>
                      </a:endParaRPr>
                    </a:p>
                  </a:txBody>
                  <a:tcPr marL="7620" marR="7620" marT="7620" marB="0" anchor="ctr">
                    <a:solidFill>
                      <a:schemeClr val="accent2">
                        <a:lumMod val="60000"/>
                        <a:lumOff val="40000"/>
                      </a:schemeClr>
                    </a:solidFill>
                  </a:tcPr>
                </a:tc>
                <a:tc>
                  <a:txBody>
                    <a:bodyPr/>
                    <a:lstStyle/>
                    <a:p>
                      <a:pPr algn="ctr" fontAlgn="b"/>
                      <a:r>
                        <a:rPr lang="en-US" sz="1000" b="1" i="0" u="none" strike="noStrike" dirty="0" smtClean="0">
                          <a:solidFill>
                            <a:srgbClr val="C00000"/>
                          </a:solidFill>
                          <a:effectLst/>
                          <a:latin typeface="Calibri" panose="020F0502020204030204" pitchFamily="34" charset="0"/>
                        </a:rPr>
                        <a:t>4000 Kgs</a:t>
                      </a:r>
                    </a:p>
                  </a:txBody>
                  <a:tcPr marL="6734" marR="6734" marT="6734" marB="0" anchor="ctr">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2">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9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1">
                        <a:lumMod val="60000"/>
                        <a:lumOff val="40000"/>
                      </a:schemeClr>
                    </a:solidFill>
                  </a:tcPr>
                </a:tc>
                <a:extLst>
                  <a:ext uri="{0D108BD9-81ED-4DB2-BD59-A6C34878D82A}">
                    <a16:rowId xmlns="" xmlns:a16="http://schemas.microsoft.com/office/drawing/2014/main" val="1240461382"/>
                  </a:ext>
                </a:extLst>
              </a:tr>
              <a:tr h="358537">
                <a:tc>
                  <a:txBody>
                    <a:bodyPr/>
                    <a:lstStyle/>
                    <a:p>
                      <a:pPr algn="l" fontAlgn="ctr"/>
                      <a:endParaRPr lang="en-US" sz="1100" b="1" i="1" u="none" strike="noStrike" dirty="0">
                        <a:solidFill>
                          <a:srgbClr val="0070C0"/>
                        </a:solidFill>
                        <a:effectLst/>
                        <a:latin typeface="Calibri" panose="020F0502020204030204" pitchFamily="34" charset="0"/>
                      </a:endParaRPr>
                    </a:p>
                  </a:txBody>
                  <a:tcPr marL="7620" marR="7620" marT="7620" marB="0" anchor="ctr">
                    <a:solidFill>
                      <a:schemeClr val="accent2">
                        <a:lumMod val="60000"/>
                        <a:lumOff val="40000"/>
                      </a:schemeClr>
                    </a:solidFill>
                  </a:tcPr>
                </a:tc>
                <a:tc gridSpan="6">
                  <a:txBody>
                    <a:bodyPr/>
                    <a:lstStyle/>
                    <a:p>
                      <a:pPr algn="ctr" fontAlgn="ctr"/>
                      <a:endParaRPr lang="en-IN" sz="1400" b="1" i="0" u="none" strike="noStrike" dirty="0">
                        <a:solidFill>
                          <a:srgbClr val="000000"/>
                        </a:solidFill>
                        <a:effectLst/>
                        <a:latin typeface="Calibri" panose="020F0502020204030204" pitchFamily="34" charset="0"/>
                      </a:endParaRPr>
                    </a:p>
                  </a:txBody>
                  <a:tcPr marL="6734" marR="6734" marT="6734" marB="0" anchor="ctr">
                    <a:solidFill>
                      <a:schemeClr val="accent2">
                        <a:lumMod val="60000"/>
                        <a:lumOff val="4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r>
                        <a:rPr lang="en-IN" sz="900" b="1" u="none" strike="noStrike" dirty="0">
                          <a:effectLst/>
                        </a:rPr>
                        <a:t>HT CAPACITY / MONTH-TONS</a:t>
                      </a:r>
                      <a:endParaRPr lang="en-IN" sz="900" b="1" i="1"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gridSpan="6">
                  <a:txBody>
                    <a:bodyPr/>
                    <a:lstStyle/>
                    <a:p>
                      <a:pPr algn="ctr" fontAlgn="ctr"/>
                      <a:r>
                        <a:rPr lang="en-IN" sz="1400" b="1" u="none" strike="noStrike" dirty="0">
                          <a:effectLst/>
                        </a:rPr>
                        <a:t>1138</a:t>
                      </a:r>
                      <a:endParaRPr lang="en-IN" sz="1400" b="1" i="0" u="none" strike="noStrike" dirty="0">
                        <a:solidFill>
                          <a:srgbClr val="000000"/>
                        </a:solidFill>
                        <a:effectLst/>
                        <a:latin typeface="Calibri" panose="020F0502020204030204" pitchFamily="34" charset="0"/>
                      </a:endParaRPr>
                    </a:p>
                  </a:txBody>
                  <a:tcPr marL="6734" marR="6734" marT="6734" marB="0" anchor="ctr">
                    <a:solidFill>
                      <a:schemeClr val="accent1">
                        <a:lumMod val="60000"/>
                        <a:lumOff val="4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 xmlns:a16="http://schemas.microsoft.com/office/drawing/2014/main" val="1261488850"/>
                  </a:ext>
                </a:extLst>
              </a:tr>
              <a:tr h="235370">
                <a:tc>
                  <a:txBody>
                    <a:bodyPr/>
                    <a:lstStyle/>
                    <a:p>
                      <a:pPr algn="l" fontAlgn="ctr"/>
                      <a:r>
                        <a:rPr lang="en-US" sz="1100" b="1" i="1" u="none" strike="noStrike" dirty="0">
                          <a:solidFill>
                            <a:srgbClr val="00B050"/>
                          </a:solidFill>
                          <a:effectLst/>
                          <a:latin typeface="Calibri" panose="020F0502020204030204" pitchFamily="34" charset="0"/>
                        </a:rPr>
                        <a:t>MONTHLY TONNAGE OF GOOD CASTINGS</a:t>
                      </a:r>
                    </a:p>
                  </a:txBody>
                  <a:tcPr marL="7620" marR="7620" marT="7620" marB="0" anchor="ctr">
                    <a:solidFill>
                      <a:schemeClr val="accent4">
                        <a:lumMod val="40000"/>
                        <a:lumOff val="60000"/>
                      </a:schemeClr>
                    </a:solidFill>
                  </a:tcPr>
                </a:tc>
                <a:tc gridSpan="6">
                  <a:txBody>
                    <a:bodyPr/>
                    <a:lstStyle/>
                    <a:p>
                      <a:pPr algn="ctr" fontAlgn="ctr"/>
                      <a:r>
                        <a:rPr lang="en-IN" sz="1400" b="1" u="none" strike="noStrike" dirty="0" smtClean="0">
                          <a:solidFill>
                            <a:srgbClr val="00B050"/>
                          </a:solidFill>
                          <a:effectLst/>
                        </a:rPr>
                        <a:t>624 Tons</a:t>
                      </a:r>
                      <a:endParaRPr lang="en-IN" sz="14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solidFill>
                      <a:schemeClr val="accent6">
                        <a:lumMod val="40000"/>
                        <a:lumOff val="60000"/>
                      </a:schemeClr>
                    </a:solidFill>
                  </a:tcPr>
                </a:tc>
                <a:tc hMerge="1">
                  <a:txBody>
                    <a:bodyPr/>
                    <a:lstStyle/>
                    <a:p>
                      <a:endParaRPr lang="en-IN"/>
                    </a:p>
                  </a:txBody>
                  <a:tcPr>
                    <a:solidFill>
                      <a:schemeClr val="accent6">
                        <a:lumMod val="40000"/>
                        <a:lumOff val="60000"/>
                      </a:schemeClr>
                    </a:solidFill>
                  </a:tcPr>
                </a:tc>
                <a:tc hMerge="1">
                  <a:txBody>
                    <a:bodyPr/>
                    <a:lstStyle/>
                    <a:p>
                      <a:endParaRPr lang="en-IN"/>
                    </a:p>
                  </a:txBody>
                  <a:tcPr>
                    <a:solidFill>
                      <a:schemeClr val="accent6">
                        <a:lumMod val="40000"/>
                        <a:lumOff val="60000"/>
                      </a:schemeClr>
                    </a:solidFill>
                  </a:tcPr>
                </a:tc>
                <a:tc hMerge="1">
                  <a:txBody>
                    <a:bodyPr/>
                    <a:lstStyle/>
                    <a:p>
                      <a:endParaRPr lang="en-IN"/>
                    </a:p>
                  </a:txBody>
                  <a:tcPr>
                    <a:solidFill>
                      <a:schemeClr val="accent6">
                        <a:lumMod val="40000"/>
                        <a:lumOff val="60000"/>
                      </a:schemeClr>
                    </a:solidFill>
                  </a:tcPr>
                </a:tc>
                <a:tc hMerge="1">
                  <a:txBody>
                    <a:bodyPr/>
                    <a:lstStyle/>
                    <a:p>
                      <a:endParaRPr lang="en-IN"/>
                    </a:p>
                  </a:txBody>
                  <a:tcPr>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l" fontAlgn="b"/>
                      <a:r>
                        <a:rPr lang="en-US" sz="1000" b="1" i="0" u="none" strike="noStrike" dirty="0" smtClean="0">
                          <a:solidFill>
                            <a:srgbClr val="0070C0"/>
                          </a:solidFill>
                          <a:effectLst/>
                          <a:latin typeface="Calibri" panose="020F0502020204030204" pitchFamily="34" charset="0"/>
                        </a:rPr>
                        <a:t>BALANCE AVAILABLE Tons</a:t>
                      </a:r>
                    </a:p>
                  </a:txBody>
                  <a:tcPr marL="6734" marR="6734" marT="6734" marB="0" anchor="ctr">
                    <a:solidFill>
                      <a:schemeClr val="accent4">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822206867"/>
                  </a:ext>
                </a:extLst>
              </a:tr>
              <a:tr h="298781">
                <a:tc>
                  <a:txBody>
                    <a:bodyPr/>
                    <a:lstStyle/>
                    <a:p>
                      <a:pPr algn="l" fontAlgn="b"/>
                      <a:r>
                        <a:rPr lang="en-IN" sz="1000" b="1" u="none" strike="noStrike" dirty="0">
                          <a:effectLst/>
                        </a:rPr>
                        <a:t>RESERVED FOR </a:t>
                      </a:r>
                      <a:r>
                        <a:rPr lang="en-IN" sz="1000" b="1" u="none" strike="noStrike" dirty="0" smtClean="0">
                          <a:effectLst/>
                        </a:rPr>
                        <a:t>WARREN</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60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564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3557320498"/>
                  </a:ext>
                </a:extLst>
              </a:tr>
              <a:tr h="298781">
                <a:tc>
                  <a:txBody>
                    <a:bodyPr/>
                    <a:lstStyle/>
                    <a:p>
                      <a:pPr algn="l" fontAlgn="b"/>
                      <a:r>
                        <a:rPr lang="en-IN" sz="1000" b="1" u="none" strike="noStrike" dirty="0">
                          <a:effectLst/>
                        </a:rPr>
                        <a:t>RESERVED FOR </a:t>
                      </a:r>
                      <a:r>
                        <a:rPr lang="en-IN" sz="1000" b="1" u="none" strike="noStrike" dirty="0" err="1">
                          <a:effectLst/>
                        </a:rPr>
                        <a:t>DeZURIK</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50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514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248163432"/>
                  </a:ext>
                </a:extLst>
              </a:tr>
              <a:tr h="298781">
                <a:tc>
                  <a:txBody>
                    <a:bodyPr/>
                    <a:lstStyle/>
                    <a:p>
                      <a:pPr algn="l" fontAlgn="b"/>
                      <a:r>
                        <a:rPr lang="en-IN" sz="1000" b="1" u="none" strike="noStrike" dirty="0">
                          <a:effectLst/>
                        </a:rPr>
                        <a:t>RESERVED FOR </a:t>
                      </a:r>
                      <a:r>
                        <a:rPr lang="en-US" sz="1000" b="1" u="none" strike="noStrike" dirty="0" smtClean="0">
                          <a:effectLst/>
                        </a:rPr>
                        <a:t>CAMERON</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40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474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3931581474"/>
                  </a:ext>
                </a:extLst>
              </a:tr>
              <a:tr h="298781">
                <a:tc>
                  <a:txBody>
                    <a:bodyPr/>
                    <a:lstStyle/>
                    <a:p>
                      <a:pPr algn="l" fontAlgn="b"/>
                      <a:r>
                        <a:rPr lang="en-IN" sz="1000" b="1" u="none" strike="noStrike" dirty="0">
                          <a:effectLst/>
                        </a:rPr>
                        <a:t>RESERVED </a:t>
                      </a:r>
                      <a:r>
                        <a:rPr lang="en-IN" sz="1000" b="1" u="none" strike="noStrike" dirty="0" smtClean="0">
                          <a:effectLst/>
                        </a:rPr>
                        <a:t>FOR LEE VALVES</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20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454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1308363369"/>
                  </a:ext>
                </a:extLst>
              </a:tr>
              <a:tr h="29878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1" u="none" strike="noStrike" dirty="0">
                          <a:effectLst/>
                        </a:rPr>
                        <a:t>RESERVED </a:t>
                      </a:r>
                      <a:r>
                        <a:rPr lang="en-US" sz="1000" b="1" u="none" strike="noStrike" dirty="0" smtClean="0">
                          <a:effectLst/>
                        </a:rPr>
                        <a:t>FOR </a:t>
                      </a:r>
                      <a:r>
                        <a:rPr lang="en-IN" sz="1000" b="1" u="none" strike="noStrike" dirty="0" smtClean="0">
                          <a:effectLst/>
                        </a:rPr>
                        <a:t>EMERSON ISV</a:t>
                      </a:r>
                      <a:endParaRPr lang="en-IN" sz="1000" b="1" i="0" u="none" strike="noStrike" dirty="0" smtClean="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30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424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3386906915"/>
                  </a:ext>
                </a:extLst>
              </a:tr>
              <a:tr h="29878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1" u="none" strike="noStrike" dirty="0" smtClean="0">
                          <a:effectLst/>
                        </a:rPr>
                        <a:t>RESERVED FOR </a:t>
                      </a:r>
                      <a:r>
                        <a:rPr lang="en-IN" sz="1000" b="1" u="none" strike="noStrike" dirty="0" smtClean="0">
                          <a:effectLst/>
                        </a:rPr>
                        <a:t>EMERSON PRM</a:t>
                      </a:r>
                      <a:endParaRPr lang="en-US" sz="1000" b="1" i="0" u="none" strike="noStrike" dirty="0" smtClean="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i="0" u="none" strike="noStrike" dirty="0" smtClean="0">
                          <a:solidFill>
                            <a:srgbClr val="000000"/>
                          </a:solidFill>
                          <a:effectLst/>
                          <a:latin typeface="Calibri" panose="020F0502020204030204" pitchFamily="34" charset="0"/>
                        </a:rPr>
                        <a:t>10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pPr algn="ctr" fontAlgn="ct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pPr algn="ctr" fontAlgn="ct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pPr algn="ctr" fontAlgn="ct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pPr algn="ctr" fontAlgn="ct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pPr algn="ctr" fontAlgn="ct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ctr" fontAlgn="ctr"/>
                      <a:r>
                        <a:rPr lang="en-IN" sz="1200" b="1" u="none" strike="noStrike" dirty="0" smtClean="0">
                          <a:effectLst/>
                        </a:rPr>
                        <a:t>414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3257280440"/>
                  </a:ext>
                </a:extLst>
              </a:tr>
              <a:tr h="332501">
                <a:tc>
                  <a:txBody>
                    <a:bodyPr/>
                    <a:lstStyle/>
                    <a:p>
                      <a:pPr algn="l" fontAlgn="b"/>
                      <a:r>
                        <a:rPr lang="en-IN" sz="1000" b="1" u="none" strike="noStrike" dirty="0">
                          <a:effectLst/>
                        </a:rPr>
                        <a:t>RESERVED </a:t>
                      </a:r>
                      <a:r>
                        <a:rPr lang="en-IN" sz="1000" b="1" u="none" strike="noStrike" dirty="0" smtClean="0">
                          <a:effectLst/>
                        </a:rPr>
                        <a:t>FOR EMERSON FCV</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0</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414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541270646"/>
                  </a:ext>
                </a:extLst>
              </a:tr>
              <a:tr h="298781">
                <a:tc>
                  <a:txBody>
                    <a:bodyPr/>
                    <a:lstStyle/>
                    <a:p>
                      <a:pPr algn="l" fontAlgn="b"/>
                      <a:r>
                        <a:rPr lang="en-IN" sz="1000" b="1" u="none" strike="noStrike" dirty="0">
                          <a:effectLst/>
                        </a:rPr>
                        <a:t>RESERVED </a:t>
                      </a:r>
                      <a:r>
                        <a:rPr lang="en-IN" sz="1000" b="1" u="none" strike="noStrike" dirty="0" smtClean="0">
                          <a:effectLst/>
                        </a:rPr>
                        <a:t>FOR FORUM</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5</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409</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2051540097"/>
                  </a:ext>
                </a:extLst>
              </a:tr>
              <a:tr h="29878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000" b="1" u="none" strike="noStrike" dirty="0">
                          <a:effectLst/>
                        </a:rPr>
                        <a:t>RESERVED </a:t>
                      </a:r>
                      <a:r>
                        <a:rPr lang="en-IN" sz="1000" b="1" u="none" strike="noStrike" dirty="0" smtClean="0">
                          <a:effectLst/>
                        </a:rPr>
                        <a:t>FOR </a:t>
                      </a:r>
                      <a:r>
                        <a:rPr lang="en-US" sz="1000" b="1" u="none" strike="noStrike" dirty="0" smtClean="0">
                          <a:effectLst/>
                        </a:rPr>
                        <a:t>OTHER SRV CUSTOMERS</a:t>
                      </a:r>
                      <a:endParaRPr lang="en-US" sz="1000" b="1" i="0" u="none" strike="noStrike" dirty="0" smtClean="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r>
                        <a:rPr lang="en-IN" sz="1200" b="1" u="none" strike="noStrike" dirty="0" smtClean="0">
                          <a:effectLst/>
                        </a:rPr>
                        <a:t>15</a:t>
                      </a: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394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2887073818"/>
                  </a:ext>
                </a:extLst>
              </a:tr>
              <a:tr h="298781">
                <a:tc>
                  <a:txBody>
                    <a:bodyPr/>
                    <a:lstStyle/>
                    <a:p>
                      <a:pPr algn="l" fontAlgn="b"/>
                      <a:r>
                        <a:rPr lang="en-IN" sz="1000" b="1" u="none" strike="noStrike" dirty="0">
                          <a:effectLst/>
                        </a:rPr>
                        <a:t>STILL AVAILABLE</a:t>
                      </a:r>
                      <a:endParaRPr lang="en-IN" sz="1000" b="1" i="0" u="none" strike="noStrike" dirty="0">
                        <a:solidFill>
                          <a:srgbClr val="0070C0"/>
                        </a:solidFill>
                        <a:effectLst/>
                        <a:latin typeface="Calibri" panose="020F0502020204030204" pitchFamily="34" charset="0"/>
                      </a:endParaRPr>
                    </a:p>
                  </a:txBody>
                  <a:tcPr marL="6734" marR="6734" marT="6734" marB="0" anchor="ctr">
                    <a:solidFill>
                      <a:schemeClr val="accent4">
                        <a:lumMod val="40000"/>
                        <a:lumOff val="60000"/>
                      </a:schemeClr>
                    </a:solidFill>
                  </a:tcPr>
                </a:tc>
                <a:tc gridSpan="6">
                  <a:txBody>
                    <a:bodyPr/>
                    <a:lstStyle/>
                    <a:p>
                      <a:pPr algn="ctr" fontAlgn="ctr"/>
                      <a:endParaRPr lang="en-IN" sz="1200" b="1" i="0" u="none" strike="noStrike" dirty="0">
                        <a:solidFill>
                          <a:srgbClr val="000000"/>
                        </a:solidFill>
                        <a:effectLst/>
                        <a:latin typeface="Calibri" panose="020F0502020204030204" pitchFamily="34" charset="0"/>
                      </a:endParaRPr>
                    </a:p>
                  </a:txBody>
                  <a:tcPr marL="6734" marR="6734" marT="6734"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4">
                        <a:lumMod val="40000"/>
                        <a:lumOff val="60000"/>
                      </a:schemeClr>
                    </a:solidFill>
                  </a:tcPr>
                </a:tc>
                <a:tc>
                  <a:txBody>
                    <a:bodyPr/>
                    <a:lstStyle/>
                    <a:p>
                      <a:pPr algn="ctr" fontAlgn="ctr"/>
                      <a:r>
                        <a:rPr lang="en-IN" sz="1200" b="1" u="none" strike="noStrike" dirty="0" smtClean="0">
                          <a:effectLst/>
                        </a:rPr>
                        <a:t>394</a:t>
                      </a:r>
                      <a:endParaRPr lang="en-IN" sz="1200" b="1" i="0" u="none" strike="noStrike" dirty="0">
                        <a:solidFill>
                          <a:srgbClr val="00B050"/>
                        </a:solidFill>
                        <a:effectLst/>
                        <a:latin typeface="Calibri" panose="020F0502020204030204" pitchFamily="34" charset="0"/>
                      </a:endParaRPr>
                    </a:p>
                  </a:txBody>
                  <a:tcPr marL="6734" marR="6734" marT="6734" marB="0" anchor="ctr">
                    <a:solidFill>
                      <a:schemeClr val="accent4">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tc>
                  <a:txBody>
                    <a:bodyPr/>
                    <a:lstStyle/>
                    <a:p>
                      <a:pPr algn="l" fontAlgn="b"/>
                      <a:endParaRPr lang="en-IN" sz="1000" b="1" i="0" u="none" strike="noStrike" dirty="0">
                        <a:solidFill>
                          <a:srgbClr val="000000"/>
                        </a:solidFill>
                        <a:effectLst/>
                        <a:latin typeface="Calibri" panose="020F0502020204030204" pitchFamily="34" charset="0"/>
                      </a:endParaRPr>
                    </a:p>
                  </a:txBody>
                  <a:tcPr marL="6734" marR="6734" marT="6734" marB="0" anchor="b">
                    <a:solidFill>
                      <a:schemeClr val="accent6">
                        <a:lumMod val="40000"/>
                        <a:lumOff val="60000"/>
                      </a:schemeClr>
                    </a:solidFill>
                  </a:tcPr>
                </a:tc>
                <a:extLst>
                  <a:ext uri="{0D108BD9-81ED-4DB2-BD59-A6C34878D82A}">
                    <a16:rowId xmlns="" xmlns:a16="http://schemas.microsoft.com/office/drawing/2014/main" val="2146798785"/>
                  </a:ext>
                </a:extLst>
              </a:tr>
            </a:tbl>
          </a:graphicData>
        </a:graphic>
      </p:graphicFrame>
    </p:spTree>
    <p:extLst>
      <p:ext uri="{BB962C8B-B14F-4D97-AF65-F5344CB8AC3E}">
        <p14:creationId xmlns:p14="http://schemas.microsoft.com/office/powerpoint/2010/main" val="407205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p:cNvPicPr>
            <a:picLocks noChangeAspect="1"/>
          </p:cNvPicPr>
          <p:nvPr/>
        </p:nvPicPr>
        <p:blipFill>
          <a:blip r:embed="rId2"/>
          <a:srcRect/>
          <a:stretch>
            <a:fillRect/>
          </a:stretch>
        </p:blipFill>
        <p:spPr bwMode="auto">
          <a:xfrm>
            <a:off x="455449" y="460703"/>
            <a:ext cx="5658070" cy="2829035"/>
          </a:xfrm>
          <a:prstGeom prst="rect">
            <a:avLst/>
          </a:prstGeom>
          <a:noFill/>
          <a:ln w="9525">
            <a:noFill/>
            <a:miter lim="800000"/>
            <a:headEnd/>
            <a:tailEnd/>
          </a:ln>
        </p:spPr>
      </p:pic>
      <p:pic>
        <p:nvPicPr>
          <p:cNvPr id="44039" name="Picture 7"/>
          <p:cNvPicPr>
            <a:picLocks noChangeAspect="1"/>
          </p:cNvPicPr>
          <p:nvPr/>
        </p:nvPicPr>
        <p:blipFill>
          <a:blip r:embed="rId3"/>
          <a:srcRect/>
          <a:stretch>
            <a:fillRect/>
          </a:stretch>
        </p:blipFill>
        <p:spPr bwMode="auto">
          <a:xfrm>
            <a:off x="6308803" y="485312"/>
            <a:ext cx="5571995" cy="2785013"/>
          </a:xfrm>
          <a:prstGeom prst="rect">
            <a:avLst/>
          </a:prstGeom>
          <a:noFill/>
          <a:ln w="9525">
            <a:noFill/>
            <a:miter lim="800000"/>
            <a:headEnd/>
            <a:tailEnd/>
          </a:ln>
        </p:spPr>
      </p:pic>
      <p:pic>
        <p:nvPicPr>
          <p:cNvPr id="44040" name="Picture 8"/>
          <p:cNvPicPr>
            <a:picLocks noChangeAspect="1"/>
          </p:cNvPicPr>
          <p:nvPr/>
        </p:nvPicPr>
        <p:blipFill>
          <a:blip r:embed="rId4"/>
          <a:srcRect/>
          <a:stretch>
            <a:fillRect/>
          </a:stretch>
        </p:blipFill>
        <p:spPr bwMode="auto">
          <a:xfrm>
            <a:off x="430387" y="3384434"/>
            <a:ext cx="5690498" cy="2844244"/>
          </a:xfrm>
          <a:prstGeom prst="rect">
            <a:avLst/>
          </a:prstGeom>
          <a:noFill/>
          <a:ln w="9525">
            <a:noFill/>
            <a:miter lim="800000"/>
            <a:headEnd/>
            <a:tailEnd/>
          </a:ln>
        </p:spPr>
      </p:pic>
      <p:pic>
        <p:nvPicPr>
          <p:cNvPr id="44041" name="Picture 9"/>
          <p:cNvPicPr>
            <a:picLocks noChangeAspect="1"/>
          </p:cNvPicPr>
          <p:nvPr/>
        </p:nvPicPr>
        <p:blipFill>
          <a:blip r:embed="rId5"/>
          <a:srcRect/>
          <a:stretch>
            <a:fillRect/>
          </a:stretch>
        </p:blipFill>
        <p:spPr bwMode="auto">
          <a:xfrm>
            <a:off x="6308723" y="3391484"/>
            <a:ext cx="5610750" cy="28694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60063037"/>
              </p:ext>
            </p:extLst>
          </p:nvPr>
        </p:nvGraphicFramePr>
        <p:xfrm>
          <a:off x="231228" y="275427"/>
          <a:ext cx="11755123" cy="6169653"/>
        </p:xfrm>
        <a:graphic>
          <a:graphicData uri="http://schemas.openxmlformats.org/drawingml/2006/table">
            <a:tbl>
              <a:tblPr>
                <a:tableStyleId>{5C22544A-7EE6-4342-B048-85BDC9FD1C3A}</a:tableStyleId>
              </a:tblPr>
              <a:tblGrid>
                <a:gridCol w="11755123">
                  <a:extLst>
                    <a:ext uri="{9D8B030D-6E8A-4147-A177-3AD203B41FA5}">
                      <a16:colId xmlns="" xmlns:a16="http://schemas.microsoft.com/office/drawing/2014/main" val="826585226"/>
                    </a:ext>
                  </a:extLst>
                </a:gridCol>
              </a:tblGrid>
              <a:tr h="740305">
                <a:tc>
                  <a:txBody>
                    <a:bodyPr/>
                    <a:lstStyle/>
                    <a:p>
                      <a:pPr algn="l" fontAlgn="ctr"/>
                      <a:r>
                        <a:rPr lang="en-IN" sz="3600" b="1" i="0" u="none" strike="noStrike" dirty="0" smtClean="0">
                          <a:solidFill>
                            <a:srgbClr val="000000"/>
                          </a:solidFill>
                          <a:effectLst/>
                          <a:latin typeface="Calibri" panose="020F0502020204030204" pitchFamily="34" charset="0"/>
                        </a:rPr>
                        <a:t>List of</a:t>
                      </a:r>
                      <a:r>
                        <a:rPr lang="en-IN" sz="3600" b="1" i="0" u="none" strike="noStrike" baseline="0" dirty="0" smtClean="0">
                          <a:solidFill>
                            <a:srgbClr val="000000"/>
                          </a:solidFill>
                          <a:effectLst/>
                          <a:latin typeface="Calibri" panose="020F0502020204030204" pitchFamily="34" charset="0"/>
                        </a:rPr>
                        <a:t> Material Grades </a:t>
                      </a:r>
                      <a:endParaRPr lang="en-IN" sz="36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 xmlns:a16="http://schemas.microsoft.com/office/drawing/2014/main" val="237563286"/>
                  </a:ext>
                </a:extLst>
              </a:tr>
              <a:tr h="163075">
                <a:tc>
                  <a:txBody>
                    <a:bodyPr/>
                    <a:lstStyle/>
                    <a:p>
                      <a:pPr algn="l" fontAlgn="ctr"/>
                      <a:endParaRPr lang="en-IN" sz="1100" b="0" i="0" u="none" strike="noStrike" dirty="0">
                        <a:solidFill>
                          <a:srgbClr val="000000"/>
                        </a:solidFill>
                        <a:effectLst/>
                        <a:latin typeface="Calibri" panose="020F0502020204030204" pitchFamily="34" charset="0"/>
                      </a:endParaRPr>
                    </a:p>
                  </a:txBody>
                  <a:tcPr marL="7620" marR="7620" marT="7620" marB="0" anchor="ctr">
                    <a:solidFill>
                      <a:schemeClr val="accent4">
                        <a:lumMod val="20000"/>
                        <a:lumOff val="80000"/>
                      </a:schemeClr>
                    </a:solidFill>
                  </a:tcPr>
                </a:tc>
                <a:extLst>
                  <a:ext uri="{0D108BD9-81ED-4DB2-BD59-A6C34878D82A}">
                    <a16:rowId xmlns="" xmlns:a16="http://schemas.microsoft.com/office/drawing/2014/main" val="3571877057"/>
                  </a:ext>
                </a:extLst>
              </a:tr>
              <a:tr h="637808">
                <a:tc>
                  <a:txBody>
                    <a:bodyPr/>
                    <a:lstStyle/>
                    <a:p>
                      <a:pPr algn="l" fontAlgn="ctr"/>
                      <a:r>
                        <a:rPr lang="en-IN" sz="1800" u="none" strike="noStrike" dirty="0">
                          <a:effectLst/>
                        </a:rPr>
                        <a:t>A216 WCB, WCC</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3817934182"/>
                  </a:ext>
                </a:extLst>
              </a:tr>
              <a:tr h="566670">
                <a:tc>
                  <a:txBody>
                    <a:bodyPr/>
                    <a:lstStyle/>
                    <a:p>
                      <a:pPr algn="l" fontAlgn="ctr"/>
                      <a:r>
                        <a:rPr lang="en-IN" sz="1800" u="none" strike="noStrike" dirty="0" smtClean="0">
                          <a:effectLst/>
                        </a:rPr>
                        <a:t>A217 WC6, WC9,C5, C12, C12A</a:t>
                      </a:r>
                      <a:r>
                        <a:rPr lang="en-IN" sz="1800" u="none" strike="noStrike" baseline="0" dirty="0" smtClean="0">
                          <a:effectLst/>
                        </a:rPr>
                        <a:t> &amp; CA15</a:t>
                      </a:r>
                      <a:endParaRPr lang="en-IN" sz="1800" b="1" i="0" u="none" strike="noStrike" dirty="0" smtClean="0">
                        <a:solidFill>
                          <a:srgbClr val="000000"/>
                        </a:solidFill>
                        <a:effectLst/>
                        <a:latin typeface="Calibri" panose="020F0502020204030204" pitchFamily="34" charset="0"/>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1681544915"/>
                  </a:ext>
                </a:extLst>
              </a:tr>
              <a:tr h="618186">
                <a:tc>
                  <a:txBody>
                    <a:bodyPr/>
                    <a:lstStyle/>
                    <a:p>
                      <a:pPr algn="l" fontAlgn="ctr"/>
                      <a:r>
                        <a:rPr lang="en-IN" sz="1800" u="none" strike="noStrike" dirty="0">
                          <a:effectLst/>
                        </a:rPr>
                        <a:t>A351 CF8, CF8M, CG8M, CF3, CF3M, CG3M,CF8C, CK20, HK40, </a:t>
                      </a:r>
                      <a:r>
                        <a:rPr lang="en-IN" sz="1800" u="none" strike="noStrike" dirty="0" smtClean="0">
                          <a:effectLst/>
                        </a:rPr>
                        <a:t>CN3MN,</a:t>
                      </a:r>
                      <a:r>
                        <a:rPr lang="en-IN" sz="1800" u="none" strike="noStrike" baseline="0" dirty="0" smtClean="0">
                          <a:effectLst/>
                        </a:rPr>
                        <a:t> </a:t>
                      </a:r>
                      <a:r>
                        <a:rPr lang="en-IN" sz="1800" u="none" strike="noStrike" dirty="0" smtClean="0">
                          <a:effectLst/>
                        </a:rPr>
                        <a:t>CN7M</a:t>
                      </a:r>
                      <a:r>
                        <a:rPr lang="en-IN" sz="1800" u="none" strike="noStrike" baseline="0" dirty="0">
                          <a:effectLst/>
                        </a:rPr>
                        <a:t> </a:t>
                      </a:r>
                      <a:r>
                        <a:rPr lang="en-IN" sz="1800" u="none" strike="noStrike" baseline="0" dirty="0" smtClean="0">
                          <a:effectLst/>
                        </a:rPr>
                        <a:t>&amp;</a:t>
                      </a:r>
                      <a:r>
                        <a:rPr lang="en-IN" sz="1800" u="none" strike="noStrike" dirty="0" smtClean="0">
                          <a:effectLst/>
                        </a:rPr>
                        <a:t> CK3MCuN</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2570686009"/>
                  </a:ext>
                </a:extLst>
              </a:tr>
              <a:tr h="566671">
                <a:tc>
                  <a:txBody>
                    <a:bodyPr/>
                    <a:lstStyle/>
                    <a:p>
                      <a:pPr algn="l" fontAlgn="ctr"/>
                      <a:r>
                        <a:rPr lang="en-IN" sz="1800" u="none" strike="noStrike" dirty="0" smtClean="0">
                          <a:effectLst/>
                        </a:rPr>
                        <a:t>A352 </a:t>
                      </a:r>
                      <a:r>
                        <a:rPr lang="en-IN" sz="1800" u="none" strike="noStrike" dirty="0">
                          <a:effectLst/>
                        </a:rPr>
                        <a:t>LCB, </a:t>
                      </a:r>
                      <a:r>
                        <a:rPr lang="en-IN" sz="1800" u="none" strike="noStrike" dirty="0" smtClean="0">
                          <a:effectLst/>
                        </a:rPr>
                        <a:t>LCC, CA6NM</a:t>
                      </a:r>
                      <a:r>
                        <a:rPr lang="en-IN" sz="1100" u="none" strike="noStrike" dirty="0" smtClean="0">
                          <a:effectLst/>
                        </a:rPr>
                        <a:t> </a:t>
                      </a:r>
                      <a:endParaRPr lang="en-IN" sz="1100" b="0" i="0" u="none" strike="noStrike" dirty="0">
                        <a:solidFill>
                          <a:srgbClr val="000000"/>
                        </a:solidFill>
                        <a:effectLst/>
                        <a:latin typeface="Calibri" panose="020F0502020204030204" pitchFamily="34" charset="0"/>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2102607567"/>
                  </a:ext>
                </a:extLst>
              </a:tr>
              <a:tr h="643943">
                <a:tc>
                  <a:txBody>
                    <a:bodyPr/>
                    <a:lstStyle/>
                    <a:p>
                      <a:pPr algn="l" fontAlgn="ctr"/>
                      <a:r>
                        <a:rPr lang="en-IN" sz="1800" u="none" strike="noStrike" baseline="0" dirty="0" smtClean="0">
                          <a:effectLst/>
                        </a:rPr>
                        <a:t>A487 4C &amp; 4D</a:t>
                      </a:r>
                      <a:endParaRPr lang="en-IN" sz="1800" b="1" i="0" u="none" strike="noStrike" dirty="0">
                        <a:solidFill>
                          <a:srgbClr val="000000"/>
                        </a:solidFill>
                        <a:effectLst/>
                        <a:latin typeface="Calibri" panose="020F0502020204030204" pitchFamily="34" charset="0"/>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1636552193"/>
                  </a:ext>
                </a:extLst>
              </a:tr>
              <a:tr h="72121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800" u="none" strike="noStrike" dirty="0" smtClean="0">
                          <a:effectLst/>
                          <a:latin typeface="+mn-lt"/>
                        </a:rPr>
                        <a:t>A494 CZ100, M35-1, M35-2, N12MV, VY-40, CW12MW, CW6MC, CX2MW, CU5MCuC</a:t>
                      </a:r>
                      <a:r>
                        <a:rPr lang="en-IN" sz="1800" u="none" strike="noStrike" dirty="0">
                          <a:effectLst/>
                          <a:latin typeface="+mn-lt"/>
                        </a:rPr>
                        <a:t> </a:t>
                      </a:r>
                      <a:endParaRPr lang="en-IN" sz="1800" b="0" i="0" u="none" strike="noStrike" dirty="0">
                        <a:solidFill>
                          <a:srgbClr val="000000"/>
                        </a:solidFill>
                        <a:effectLst/>
                        <a:latin typeface="+mn-lt"/>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3784111951"/>
                  </a:ext>
                </a:extLst>
              </a:tr>
              <a:tr h="740305">
                <a:tc>
                  <a:txBody>
                    <a:bodyPr/>
                    <a:lstStyle/>
                    <a:p>
                      <a:pPr algn="l" fontAlgn="ctr"/>
                      <a:r>
                        <a:rPr lang="en-IN" sz="1800" u="none" strike="noStrike" dirty="0" smtClean="0">
                          <a:effectLst/>
                          <a:latin typeface="+mn-lt"/>
                        </a:rPr>
                        <a:t>A</a:t>
                      </a:r>
                      <a:r>
                        <a:rPr lang="en-IN" sz="1800" u="none" strike="noStrike" baseline="0" dirty="0" smtClean="0">
                          <a:effectLst/>
                          <a:latin typeface="+mn-lt"/>
                        </a:rPr>
                        <a:t>747 CB7Cu, </a:t>
                      </a:r>
                      <a:endParaRPr lang="en-IN" sz="1800" b="0" i="0" u="none" strike="noStrike" dirty="0">
                        <a:solidFill>
                          <a:srgbClr val="000000"/>
                        </a:solidFill>
                        <a:effectLst/>
                        <a:latin typeface="+mn-lt"/>
                      </a:endParaRPr>
                    </a:p>
                  </a:txBody>
                  <a:tcPr marL="7620" marR="7620" marT="7620" marB="0" anchor="ctr">
                    <a:solidFill>
                      <a:schemeClr val="accent6">
                        <a:lumMod val="40000"/>
                        <a:lumOff val="60000"/>
                      </a:schemeClr>
                    </a:solidFill>
                  </a:tcPr>
                </a:tc>
              </a:tr>
              <a:tr h="75928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pt-BR" sz="1800" u="none" strike="noStrike" dirty="0" smtClean="0">
                          <a:effectLst/>
                          <a:latin typeface="+mn-lt"/>
                        </a:rPr>
                        <a:t>A995 1B, 4A, 5A &amp; 6A</a:t>
                      </a:r>
                      <a:endParaRPr lang="pt-BR" sz="1800" b="1" i="0" u="none" strike="noStrike" dirty="0" smtClean="0">
                        <a:solidFill>
                          <a:srgbClr val="000000"/>
                        </a:solidFill>
                        <a:effectLst/>
                        <a:latin typeface="+mn-lt"/>
                      </a:endParaRPr>
                    </a:p>
                    <a:p>
                      <a:pPr algn="l" fontAlgn="ctr"/>
                      <a:endParaRPr lang="en-IN" sz="1800" b="0" i="0" u="none" strike="noStrike" dirty="0">
                        <a:solidFill>
                          <a:srgbClr val="000000"/>
                        </a:solidFill>
                        <a:effectLst/>
                        <a:latin typeface="+mn-lt"/>
                      </a:endParaRPr>
                    </a:p>
                  </a:txBody>
                  <a:tcPr marL="7620" marR="7620" marT="7620" marB="0" anchor="ctr">
                    <a:solidFill>
                      <a:schemeClr val="accent6">
                        <a:lumMod val="40000"/>
                        <a:lumOff val="60000"/>
                      </a:schemeClr>
                    </a:solidFill>
                  </a:tcPr>
                </a:tc>
                <a:extLst>
                  <a:ext uri="{0D108BD9-81ED-4DB2-BD59-A6C34878D82A}">
                    <a16:rowId xmlns="" xmlns:a16="http://schemas.microsoft.com/office/drawing/2014/main" val="1625796283"/>
                  </a:ext>
                </a:extLst>
              </a:tr>
            </a:tbl>
          </a:graphicData>
        </a:graphic>
      </p:graphicFrame>
    </p:spTree>
    <p:extLst>
      <p:ext uri="{BB962C8B-B14F-4D97-AF65-F5344CB8AC3E}">
        <p14:creationId xmlns:p14="http://schemas.microsoft.com/office/powerpoint/2010/main" val="444925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9325" y="342086"/>
          <a:ext cx="11736251" cy="6333036"/>
        </p:xfrm>
        <a:graphic>
          <a:graphicData uri="http://schemas.openxmlformats.org/drawingml/2006/table">
            <a:tbl>
              <a:tblPr/>
              <a:tblGrid>
                <a:gridCol w="966239"/>
                <a:gridCol w="754137"/>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gridCol w="400635"/>
              </a:tblGrid>
              <a:tr h="561156">
                <a:tc gridSpan="27">
                  <a:txBody>
                    <a:bodyPr/>
                    <a:lstStyle/>
                    <a:p>
                      <a:pPr algn="ctr" fontAlgn="ctr"/>
                      <a:r>
                        <a:rPr lang="en-US" sz="2800" b="1" i="0" u="none" strike="noStrike" dirty="0">
                          <a:solidFill>
                            <a:srgbClr val="000000"/>
                          </a:solidFill>
                          <a:latin typeface="Calibri"/>
                        </a:rPr>
                        <a:t>SRV VALVES - SIZES &amp; RATINGS</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0660">
                <a:tc>
                  <a:txBody>
                    <a:bodyPr/>
                    <a:lstStyle/>
                    <a:p>
                      <a:pPr algn="ctr" fontAlgn="b"/>
                      <a:r>
                        <a:rPr lang="en-US" sz="1200" b="1" i="0" u="none" strike="noStrike">
                          <a:solidFill>
                            <a:srgbClr val="000000"/>
                          </a:solidFill>
                          <a:latin typeface="Calibri"/>
                        </a:rPr>
                        <a:t>DESIGN</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TYPE</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1/2''</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3/4''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2''</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2.5''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3''</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6''</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8''</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12''</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16''</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18''</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20''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24''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30''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36''</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42''</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48''</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54''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60''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72''</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WGV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API-603</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WGV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API-623</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GLV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API-6D</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SCV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API-594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DDCV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API-594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SDCV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API-594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TDCV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API-608</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FBV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API-608</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TMBV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API-609</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DOBFV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API-609</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TOBFV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MSS SP 81</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KGV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ASME B16.34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STRAINER</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ASME B16.34</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ARV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ASME B16.35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VRV</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Y</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660">
                <a:tc gridSpan="2">
                  <a:txBody>
                    <a:bodyPr/>
                    <a:lstStyle/>
                    <a:p>
                      <a:pPr algn="ctr" fontAlgn="b"/>
                      <a:r>
                        <a:rPr lang="en-US" sz="1200" b="1" i="0" u="none" strike="noStrike">
                          <a:solidFill>
                            <a:srgbClr val="000000"/>
                          </a:solidFill>
                          <a:latin typeface="Calibri"/>
                        </a:rPr>
                        <a:t>PRESSURE RATINGS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200" b="1" i="0" u="none" strike="noStrike">
                          <a:solidFill>
                            <a:srgbClr val="000000"/>
                          </a:solidFill>
                          <a:latin typeface="Calibri"/>
                        </a:rPr>
                        <a:t>150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300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600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900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1500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2500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4500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66728134"/>
              </p:ext>
            </p:extLst>
          </p:nvPr>
        </p:nvGraphicFramePr>
        <p:xfrm>
          <a:off x="189186" y="82172"/>
          <a:ext cx="11723771" cy="6857806"/>
        </p:xfrm>
        <a:graphic>
          <a:graphicData uri="http://schemas.openxmlformats.org/drawingml/2006/table">
            <a:tbl>
              <a:tblPr>
                <a:tableStyleId>{5C22544A-7EE6-4342-B048-85BDC9FD1C3A}</a:tableStyleId>
              </a:tblPr>
              <a:tblGrid>
                <a:gridCol w="2283558">
                  <a:extLst>
                    <a:ext uri="{9D8B030D-6E8A-4147-A177-3AD203B41FA5}">
                      <a16:colId xmlns:a16="http://schemas.microsoft.com/office/drawing/2014/main" xmlns="" val="804260549"/>
                    </a:ext>
                  </a:extLst>
                </a:gridCol>
                <a:gridCol w="902352">
                  <a:extLst>
                    <a:ext uri="{9D8B030D-6E8A-4147-A177-3AD203B41FA5}">
                      <a16:colId xmlns:a16="http://schemas.microsoft.com/office/drawing/2014/main" xmlns="" val="3415477033"/>
                    </a:ext>
                  </a:extLst>
                </a:gridCol>
                <a:gridCol w="1592021">
                  <a:extLst>
                    <a:ext uri="{9D8B030D-6E8A-4147-A177-3AD203B41FA5}">
                      <a16:colId xmlns:a16="http://schemas.microsoft.com/office/drawing/2014/main" xmlns="" val="1315653120"/>
                    </a:ext>
                  </a:extLst>
                </a:gridCol>
                <a:gridCol w="2115851">
                  <a:extLst>
                    <a:ext uri="{9D8B030D-6E8A-4147-A177-3AD203B41FA5}">
                      <a16:colId xmlns:a16="http://schemas.microsoft.com/office/drawing/2014/main" xmlns="" val="1300505217"/>
                    </a:ext>
                  </a:extLst>
                </a:gridCol>
                <a:gridCol w="1715276">
                  <a:extLst>
                    <a:ext uri="{9D8B030D-6E8A-4147-A177-3AD203B41FA5}">
                      <a16:colId xmlns:a16="http://schemas.microsoft.com/office/drawing/2014/main" xmlns="" val="4182171775"/>
                    </a:ext>
                  </a:extLst>
                </a:gridCol>
                <a:gridCol w="3114713">
                  <a:extLst>
                    <a:ext uri="{9D8B030D-6E8A-4147-A177-3AD203B41FA5}">
                      <a16:colId xmlns:a16="http://schemas.microsoft.com/office/drawing/2014/main" xmlns="" val="2531812170"/>
                    </a:ext>
                  </a:extLst>
                </a:gridCol>
              </a:tblGrid>
              <a:tr h="275358">
                <a:tc gridSpan="6">
                  <a:txBody>
                    <a:bodyPr/>
                    <a:lstStyle/>
                    <a:p>
                      <a:pPr algn="ctr" fontAlgn="ctr"/>
                      <a:r>
                        <a:rPr lang="en-US" sz="1800" b="1" u="none" strike="noStrike" dirty="0">
                          <a:effectLst/>
                        </a:rPr>
                        <a:t>MACHINING INSTALLED </a:t>
                      </a:r>
                      <a:r>
                        <a:rPr lang="en-US" sz="1800" b="1" u="none" strike="noStrike" dirty="0" smtClean="0">
                          <a:effectLst/>
                        </a:rPr>
                        <a:t>CAPACITY</a:t>
                      </a:r>
                      <a:endParaRPr lang="en-US" sz="1800" b="1" i="0" u="none" strike="noStrike" dirty="0">
                        <a:solidFill>
                          <a:srgbClr val="000000"/>
                        </a:solidFill>
                        <a:effectLst/>
                        <a:latin typeface="Calibri" panose="020F0502020204030204" pitchFamily="34" charset="0"/>
                      </a:endParaRPr>
                    </a:p>
                  </a:txBody>
                  <a:tcPr marL="4369" marR="4369" marT="4369" marB="0" anchor="ctr">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174921708"/>
                  </a:ext>
                </a:extLst>
              </a:tr>
              <a:tr h="215126">
                <a:tc>
                  <a:txBody>
                    <a:bodyPr/>
                    <a:lstStyle/>
                    <a:p>
                      <a:pPr algn="ctr" fontAlgn="ctr"/>
                      <a:r>
                        <a:rPr lang="en-IN" sz="1400" b="1" u="none" strike="noStrike" dirty="0">
                          <a:solidFill>
                            <a:schemeClr val="accent2">
                              <a:lumMod val="75000"/>
                            </a:schemeClr>
                          </a:solidFill>
                          <a:effectLst/>
                        </a:rPr>
                        <a:t>Machines</a:t>
                      </a:r>
                      <a:endParaRPr lang="en-IN" sz="1400" b="1" i="0" u="none" strike="noStrike" dirty="0">
                        <a:solidFill>
                          <a:schemeClr val="accent2">
                            <a:lumMod val="75000"/>
                          </a:schemeClr>
                        </a:solidFill>
                        <a:effectLst/>
                        <a:latin typeface="Calibri" panose="020F0502020204030204" pitchFamily="34" charset="0"/>
                      </a:endParaRPr>
                    </a:p>
                  </a:txBody>
                  <a:tcPr marL="4369" marR="4369" marT="4369" marB="0" anchor="ctr">
                    <a:solidFill>
                      <a:schemeClr val="accent3">
                        <a:lumMod val="60000"/>
                        <a:lumOff val="40000"/>
                      </a:schemeClr>
                    </a:solidFill>
                  </a:tcPr>
                </a:tc>
                <a:tc>
                  <a:txBody>
                    <a:bodyPr/>
                    <a:lstStyle/>
                    <a:p>
                      <a:pPr algn="ctr" fontAlgn="ctr"/>
                      <a:r>
                        <a:rPr lang="en-IN" sz="1400" b="1" u="none" strike="noStrike" dirty="0">
                          <a:solidFill>
                            <a:schemeClr val="accent2">
                              <a:lumMod val="75000"/>
                            </a:schemeClr>
                          </a:solidFill>
                          <a:effectLst/>
                        </a:rPr>
                        <a:t>Type</a:t>
                      </a:r>
                      <a:endParaRPr lang="en-IN" sz="1400" b="1" i="0" u="none" strike="noStrike" dirty="0">
                        <a:solidFill>
                          <a:schemeClr val="accent2">
                            <a:lumMod val="75000"/>
                          </a:schemeClr>
                        </a:solidFill>
                        <a:effectLst/>
                        <a:latin typeface="Calibri" panose="020F0502020204030204" pitchFamily="34" charset="0"/>
                      </a:endParaRPr>
                    </a:p>
                  </a:txBody>
                  <a:tcPr marL="4369" marR="4369" marT="4369" marB="0" anchor="ctr">
                    <a:solidFill>
                      <a:schemeClr val="accent3">
                        <a:lumMod val="60000"/>
                        <a:lumOff val="40000"/>
                      </a:schemeClr>
                    </a:solidFill>
                  </a:tcPr>
                </a:tc>
                <a:tc>
                  <a:txBody>
                    <a:bodyPr/>
                    <a:lstStyle/>
                    <a:p>
                      <a:pPr algn="ctr" fontAlgn="ctr"/>
                      <a:r>
                        <a:rPr lang="en-IN" sz="1400" b="1" u="none" strike="noStrike" dirty="0">
                          <a:solidFill>
                            <a:schemeClr val="accent2">
                              <a:lumMod val="75000"/>
                            </a:schemeClr>
                          </a:solidFill>
                          <a:effectLst/>
                        </a:rPr>
                        <a:t>Hrs </a:t>
                      </a:r>
                      <a:r>
                        <a:rPr lang="en-IN" sz="1400" b="1" u="none" strike="noStrike" dirty="0" err="1">
                          <a:solidFill>
                            <a:schemeClr val="accent2">
                              <a:lumMod val="75000"/>
                            </a:schemeClr>
                          </a:solidFill>
                          <a:effectLst/>
                        </a:rPr>
                        <a:t>Utz</a:t>
                      </a:r>
                      <a:r>
                        <a:rPr lang="en-IN" sz="1400" b="1" u="none" strike="noStrike" dirty="0">
                          <a:solidFill>
                            <a:schemeClr val="accent2">
                              <a:lumMod val="75000"/>
                            </a:schemeClr>
                          </a:solidFill>
                          <a:effectLst/>
                        </a:rPr>
                        <a:t>/Month</a:t>
                      </a:r>
                      <a:endParaRPr lang="en-IN" sz="1400" b="1" i="0" u="none" strike="noStrike" dirty="0">
                        <a:solidFill>
                          <a:schemeClr val="accent2">
                            <a:lumMod val="75000"/>
                          </a:schemeClr>
                        </a:solidFill>
                        <a:effectLst/>
                        <a:latin typeface="Calibri" panose="020F0502020204030204" pitchFamily="34" charset="0"/>
                      </a:endParaRPr>
                    </a:p>
                  </a:txBody>
                  <a:tcPr marL="4369" marR="4369" marT="4369" marB="0" anchor="ctr">
                    <a:solidFill>
                      <a:schemeClr val="accent3">
                        <a:lumMod val="60000"/>
                        <a:lumOff val="40000"/>
                      </a:schemeClr>
                    </a:solidFill>
                  </a:tcPr>
                </a:tc>
                <a:tc>
                  <a:txBody>
                    <a:bodyPr/>
                    <a:lstStyle/>
                    <a:p>
                      <a:pPr algn="ctr" fontAlgn="ctr"/>
                      <a:r>
                        <a:rPr lang="en-IN" sz="1400" b="1" u="none" strike="noStrike" dirty="0">
                          <a:solidFill>
                            <a:schemeClr val="accent2">
                              <a:lumMod val="75000"/>
                            </a:schemeClr>
                          </a:solidFill>
                          <a:effectLst/>
                        </a:rPr>
                        <a:t>No. of parts/Month</a:t>
                      </a:r>
                      <a:endParaRPr lang="en-IN" sz="1400" b="1" i="0" u="none" strike="noStrike" dirty="0">
                        <a:solidFill>
                          <a:schemeClr val="accent2">
                            <a:lumMod val="75000"/>
                          </a:schemeClr>
                        </a:solidFill>
                        <a:effectLst/>
                        <a:latin typeface="Calibri" panose="020F0502020204030204" pitchFamily="34" charset="0"/>
                      </a:endParaRPr>
                    </a:p>
                  </a:txBody>
                  <a:tcPr marL="4369" marR="4369" marT="4369" marB="0" anchor="ctr">
                    <a:solidFill>
                      <a:schemeClr val="accent3">
                        <a:lumMod val="60000"/>
                        <a:lumOff val="40000"/>
                      </a:schemeClr>
                    </a:solidFill>
                  </a:tcPr>
                </a:tc>
                <a:tc>
                  <a:txBody>
                    <a:bodyPr/>
                    <a:lstStyle/>
                    <a:p>
                      <a:pPr algn="ctr" fontAlgn="ctr"/>
                      <a:r>
                        <a:rPr lang="en-IN" sz="1400" b="1" u="none" strike="noStrike" dirty="0" err="1">
                          <a:solidFill>
                            <a:schemeClr val="accent2">
                              <a:lumMod val="75000"/>
                            </a:schemeClr>
                          </a:solidFill>
                          <a:effectLst/>
                        </a:rPr>
                        <a:t>Avg</a:t>
                      </a:r>
                      <a:r>
                        <a:rPr lang="en-IN" sz="1400" b="1" u="none" strike="noStrike" dirty="0">
                          <a:solidFill>
                            <a:schemeClr val="accent2">
                              <a:lumMod val="75000"/>
                            </a:schemeClr>
                          </a:solidFill>
                          <a:effectLst/>
                        </a:rPr>
                        <a:t> </a:t>
                      </a:r>
                      <a:r>
                        <a:rPr lang="en-IN" sz="1400" b="1" u="none" strike="noStrike" dirty="0" err="1">
                          <a:solidFill>
                            <a:schemeClr val="accent2">
                              <a:lumMod val="75000"/>
                            </a:schemeClr>
                          </a:solidFill>
                          <a:effectLst/>
                        </a:rPr>
                        <a:t>Wgt</a:t>
                      </a:r>
                      <a:r>
                        <a:rPr lang="en-IN" sz="1400" b="1" u="none" strike="noStrike" dirty="0">
                          <a:solidFill>
                            <a:schemeClr val="accent2">
                              <a:lumMod val="75000"/>
                            </a:schemeClr>
                          </a:solidFill>
                          <a:effectLst/>
                        </a:rPr>
                        <a:t>/Part Kgs</a:t>
                      </a:r>
                      <a:endParaRPr lang="en-IN" sz="1400" b="1" i="0" u="none" strike="noStrike" dirty="0">
                        <a:solidFill>
                          <a:schemeClr val="accent2">
                            <a:lumMod val="75000"/>
                          </a:schemeClr>
                        </a:solidFill>
                        <a:effectLst/>
                        <a:latin typeface="Calibri" panose="020F0502020204030204" pitchFamily="34" charset="0"/>
                      </a:endParaRPr>
                    </a:p>
                  </a:txBody>
                  <a:tcPr marL="4369" marR="4369" marT="4369" marB="0" anchor="ctr">
                    <a:solidFill>
                      <a:schemeClr val="accent3">
                        <a:lumMod val="60000"/>
                        <a:lumOff val="40000"/>
                      </a:schemeClr>
                    </a:solidFill>
                  </a:tcPr>
                </a:tc>
                <a:tc>
                  <a:txBody>
                    <a:bodyPr/>
                    <a:lstStyle/>
                    <a:p>
                      <a:pPr algn="ctr" fontAlgn="ctr"/>
                      <a:r>
                        <a:rPr lang="en-IN" sz="1400" b="1" u="none" strike="noStrike" dirty="0">
                          <a:solidFill>
                            <a:schemeClr val="accent2">
                              <a:lumMod val="75000"/>
                            </a:schemeClr>
                          </a:solidFill>
                          <a:effectLst/>
                        </a:rPr>
                        <a:t>Kgs / Month</a:t>
                      </a:r>
                      <a:endParaRPr lang="en-IN" sz="1400" b="1" i="0" u="none" strike="noStrike" dirty="0">
                        <a:solidFill>
                          <a:schemeClr val="accent2">
                            <a:lumMod val="75000"/>
                          </a:schemeClr>
                        </a:solidFill>
                        <a:effectLst/>
                        <a:latin typeface="Calibri" panose="020F0502020204030204" pitchFamily="34" charset="0"/>
                      </a:endParaRPr>
                    </a:p>
                  </a:txBody>
                  <a:tcPr marL="4369" marR="4369" marT="4369" marB="0" anchor="ctr">
                    <a:solidFill>
                      <a:schemeClr val="accent3">
                        <a:lumMod val="60000"/>
                        <a:lumOff val="40000"/>
                      </a:schemeClr>
                    </a:solidFill>
                  </a:tcPr>
                </a:tc>
                <a:extLst>
                  <a:ext uri="{0D108BD9-81ED-4DB2-BD59-A6C34878D82A}">
                    <a16:rowId xmlns:a16="http://schemas.microsoft.com/office/drawing/2014/main" xmlns="" val="2379540367"/>
                  </a:ext>
                </a:extLst>
              </a:tr>
              <a:tr h="142849">
                <a:tc>
                  <a:txBody>
                    <a:bodyPr/>
                    <a:lstStyle/>
                    <a:p>
                      <a:pPr algn="l" fontAlgn="ctr"/>
                      <a:r>
                        <a:rPr lang="en-IN" sz="920" b="1" u="none" strike="noStrike" dirty="0">
                          <a:effectLst/>
                        </a:rPr>
                        <a:t>TREVISAN DS300/70C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smtClean="0">
                          <a:effectLst/>
                        </a:rPr>
                        <a:t>30375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560652997"/>
                  </a:ext>
                </a:extLst>
              </a:tr>
              <a:tr h="142849">
                <a:tc>
                  <a:txBody>
                    <a:bodyPr/>
                    <a:lstStyle/>
                    <a:p>
                      <a:pPr algn="l" fontAlgn="ctr"/>
                      <a:r>
                        <a:rPr lang="en-IN" sz="920" b="1" u="none" strike="noStrike" dirty="0">
                          <a:solidFill>
                            <a:schemeClr val="tx1"/>
                          </a:solidFill>
                          <a:effectLst/>
                        </a:rPr>
                        <a:t>TREVISAN </a:t>
                      </a:r>
                      <a:r>
                        <a:rPr lang="en-IN" sz="920" b="1" u="none" strike="noStrike" dirty="0" smtClean="0">
                          <a:solidFill>
                            <a:schemeClr val="tx1"/>
                          </a:solidFill>
                          <a:effectLst/>
                        </a:rPr>
                        <a:t>DS300/70C</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 Axis</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506</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506</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60</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smtClean="0">
                          <a:solidFill>
                            <a:schemeClr val="tx1"/>
                          </a:solidFill>
                          <a:effectLst/>
                        </a:rPr>
                        <a:t>30375</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r>
              <a:tr h="142849">
                <a:tc>
                  <a:txBody>
                    <a:bodyPr/>
                    <a:lstStyle/>
                    <a:p>
                      <a:pPr algn="l" fontAlgn="ctr"/>
                      <a:r>
                        <a:rPr lang="en-IN" sz="920" b="1" u="none" strike="noStrike" dirty="0">
                          <a:effectLst/>
                        </a:rPr>
                        <a:t>TREVISAN DS450/130C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253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037339642"/>
                  </a:ext>
                </a:extLst>
              </a:tr>
              <a:tr h="142849">
                <a:tc>
                  <a:txBody>
                    <a:bodyPr/>
                    <a:lstStyle/>
                    <a:p>
                      <a:pPr algn="l" fontAlgn="ctr"/>
                      <a:r>
                        <a:rPr lang="en-IN" sz="920" b="1" u="none" strike="noStrike" dirty="0">
                          <a:solidFill>
                            <a:schemeClr val="tx1"/>
                          </a:solidFill>
                          <a:effectLst/>
                        </a:rPr>
                        <a:t>TREVISAN </a:t>
                      </a:r>
                      <a:r>
                        <a:rPr lang="en-IN" sz="920" b="1" u="none" strike="noStrike" dirty="0" smtClean="0">
                          <a:solidFill>
                            <a:schemeClr val="tx1"/>
                          </a:solidFill>
                          <a:effectLst/>
                        </a:rPr>
                        <a:t>DS450/130C </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 Axis</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506</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253</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200</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50625</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033654865"/>
                  </a:ext>
                </a:extLst>
              </a:tr>
              <a:tr h="142849">
                <a:tc>
                  <a:txBody>
                    <a:bodyPr/>
                    <a:lstStyle/>
                    <a:p>
                      <a:pPr algn="l" fontAlgn="ctr"/>
                      <a:r>
                        <a:rPr lang="en-IN" sz="920" b="1" u="none" strike="noStrike" dirty="0">
                          <a:solidFill>
                            <a:schemeClr val="tx1"/>
                          </a:solidFill>
                          <a:effectLst/>
                        </a:rPr>
                        <a:t>TREVISAN DS900/300C</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 Axis</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506</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63</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1200</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75938</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r>
              <a:tr h="142849">
                <a:tc>
                  <a:txBody>
                    <a:bodyPr/>
                    <a:lstStyle/>
                    <a:p>
                      <a:pPr algn="l" fontAlgn="ctr"/>
                      <a:r>
                        <a:rPr lang="en-IN" sz="920" b="1" u="none" strike="noStrike" dirty="0">
                          <a:solidFill>
                            <a:schemeClr val="tx1"/>
                          </a:solidFill>
                          <a:effectLst/>
                        </a:rPr>
                        <a:t>TREVISAN </a:t>
                      </a:r>
                      <a:r>
                        <a:rPr lang="en-IN" sz="920" b="1" u="none" strike="noStrike" dirty="0" smtClean="0">
                          <a:solidFill>
                            <a:schemeClr val="tx1"/>
                          </a:solidFill>
                          <a:effectLst/>
                        </a:rPr>
                        <a:t>DS900/300C </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 Axis</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506</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63</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1200</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solidFill>
                            <a:schemeClr val="tx1"/>
                          </a:solidFill>
                          <a:effectLst/>
                        </a:rPr>
                        <a:t>75938</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r>
              <a:tr h="142849">
                <a:tc>
                  <a:txBody>
                    <a:bodyPr/>
                    <a:lstStyle/>
                    <a:p>
                      <a:pPr algn="l"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extLst>
                  <a:ext uri="{0D108BD9-81ED-4DB2-BD59-A6C34878D82A}">
                    <a16:rowId xmlns:a16="http://schemas.microsoft.com/office/drawing/2014/main" xmlns="" val="1220852072"/>
                  </a:ext>
                </a:extLst>
              </a:tr>
              <a:tr h="142849">
                <a:tc>
                  <a:txBody>
                    <a:bodyPr/>
                    <a:lstStyle/>
                    <a:p>
                      <a:pPr algn="l" fontAlgn="ctr"/>
                      <a:r>
                        <a:rPr lang="en-IN" sz="920" b="1" u="none" strike="noStrike" dirty="0">
                          <a:effectLst/>
                        </a:rPr>
                        <a:t>CARNAGHI A16 TM-1400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VTMC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430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72</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600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43031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412259626"/>
                  </a:ext>
                </a:extLst>
              </a:tr>
              <a:tr h="142849">
                <a:tc>
                  <a:txBody>
                    <a:bodyPr/>
                    <a:lstStyle/>
                    <a:p>
                      <a:pPr algn="l" fontAlgn="ctr"/>
                      <a:r>
                        <a:rPr lang="en-IN" sz="920" b="1" u="none" strike="noStrike" dirty="0">
                          <a:effectLst/>
                        </a:rPr>
                        <a:t>MAZAK A16N</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VTMC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54</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1000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53789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3289894947"/>
                  </a:ext>
                </a:extLst>
              </a:tr>
              <a:tr h="142849">
                <a:tc>
                  <a:txBody>
                    <a:bodyPr/>
                    <a:lstStyle/>
                    <a:p>
                      <a:pPr algn="l" fontAlgn="ctr"/>
                      <a:r>
                        <a:rPr lang="en-IN" sz="920" b="1" u="none" strike="noStrike" dirty="0">
                          <a:effectLst/>
                        </a:rPr>
                        <a:t>MAZAK A12N</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VTMC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108</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43031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4272989901"/>
                  </a:ext>
                </a:extLst>
              </a:tr>
              <a:tr h="142849">
                <a:tc>
                  <a:txBody>
                    <a:bodyPr/>
                    <a:lstStyle/>
                    <a:p>
                      <a:pPr algn="l" fontAlgn="ctr"/>
                      <a:r>
                        <a:rPr lang="en-IN" sz="920" b="1" u="none" strike="noStrike" dirty="0">
                          <a:effectLst/>
                        </a:rPr>
                        <a:t>MAZAK MTN 900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VTMC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191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100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19125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784485482"/>
                  </a:ext>
                </a:extLst>
              </a:tr>
              <a:tr h="142849">
                <a:tc>
                  <a:txBody>
                    <a:bodyPr/>
                    <a:lstStyle/>
                    <a:p>
                      <a:pPr algn="l"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extLst>
                  <a:ext uri="{0D108BD9-81ED-4DB2-BD59-A6C34878D82A}">
                    <a16:rowId xmlns:a16="http://schemas.microsoft.com/office/drawing/2014/main" xmlns="" val="4108876712"/>
                  </a:ext>
                </a:extLst>
              </a:tr>
              <a:tr h="142849">
                <a:tc>
                  <a:txBody>
                    <a:bodyPr/>
                    <a:lstStyle/>
                    <a:p>
                      <a:pPr algn="l" fontAlgn="ctr"/>
                      <a:r>
                        <a:rPr lang="en-IN" sz="920" b="1" u="none" strike="noStrike">
                          <a:effectLst/>
                        </a:rPr>
                        <a:t>MAZAK I630V</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338</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150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743846217"/>
                  </a:ext>
                </a:extLst>
              </a:tr>
              <a:tr h="142849">
                <a:tc>
                  <a:txBody>
                    <a:bodyPr/>
                    <a:lstStyle/>
                    <a:p>
                      <a:pPr algn="l" fontAlgn="ctr"/>
                      <a:r>
                        <a:rPr lang="en-IN" sz="920" b="1" u="none" strike="noStrike">
                          <a:effectLst/>
                        </a:rPr>
                        <a:t>MAZAK I630V</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338</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150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4134768082"/>
                  </a:ext>
                </a:extLst>
              </a:tr>
              <a:tr h="142849">
                <a:tc>
                  <a:txBody>
                    <a:bodyPr/>
                    <a:lstStyle/>
                    <a:p>
                      <a:pPr algn="l" fontAlgn="ctr"/>
                      <a:r>
                        <a:rPr lang="en-IN" sz="920" b="1" u="none" strike="noStrike">
                          <a:effectLst/>
                        </a:rPr>
                        <a:t>MAZAK I630V</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338</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150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280929228"/>
                  </a:ext>
                </a:extLst>
              </a:tr>
              <a:tr h="142849">
                <a:tc>
                  <a:txBody>
                    <a:bodyPr/>
                    <a:lstStyle/>
                    <a:p>
                      <a:pPr algn="l" fontAlgn="ctr"/>
                      <a:r>
                        <a:rPr lang="en-IN" sz="920" b="1" u="none" strike="noStrike" dirty="0">
                          <a:effectLst/>
                        </a:rPr>
                        <a:t>MAZAK I500V</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70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35438</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792774846"/>
                  </a:ext>
                </a:extLst>
              </a:tr>
              <a:tr h="142849">
                <a:tc>
                  <a:txBody>
                    <a:bodyPr/>
                    <a:lstStyle/>
                    <a:p>
                      <a:pPr algn="l" fontAlgn="ctr"/>
                      <a:r>
                        <a:rPr lang="en-IN" sz="920" b="1" i="0" u="none" strike="noStrike" dirty="0" smtClean="0">
                          <a:solidFill>
                            <a:srgbClr val="000000"/>
                          </a:solidFill>
                          <a:effectLst/>
                          <a:latin typeface="Calibri" panose="020F0502020204030204" pitchFamily="34" charset="0"/>
                        </a:rPr>
                        <a:t>MAZAK E1600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169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1000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156580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r>
              <a:tr h="142849">
                <a:tc>
                  <a:txBody>
                    <a:bodyPr/>
                    <a:lstStyle/>
                    <a:p>
                      <a:pPr algn="l" fontAlgn="ctr"/>
                      <a:r>
                        <a:rPr lang="en-US" sz="920" b="1" dirty="0" smtClean="0">
                          <a:solidFill>
                            <a:schemeClr val="tx1"/>
                          </a:solidFill>
                        </a:rPr>
                        <a:t>GIDDING &amp; LEWIS – ORION 2300</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5 Axis</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338</a:t>
                      </a: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300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99890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r>
              <a:tr h="142849">
                <a:tc>
                  <a:txBody>
                    <a:bodyPr/>
                    <a:lstStyle/>
                    <a:p>
                      <a:pPr algn="l"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extLst>
                  <a:ext uri="{0D108BD9-81ED-4DB2-BD59-A6C34878D82A}">
                    <a16:rowId xmlns:a16="http://schemas.microsoft.com/office/drawing/2014/main" xmlns="" val="1345730915"/>
                  </a:ext>
                </a:extLst>
              </a:tr>
              <a:tr h="142849">
                <a:tc>
                  <a:txBody>
                    <a:bodyPr/>
                    <a:lstStyle/>
                    <a:p>
                      <a:pPr algn="l" fontAlgn="ctr"/>
                      <a:r>
                        <a:rPr lang="en-IN" sz="920" b="1" i="0" u="none" strike="noStrike" dirty="0" smtClean="0">
                          <a:solidFill>
                            <a:srgbClr val="000000"/>
                          </a:solidFill>
                          <a:effectLst/>
                          <a:latin typeface="Calibri" panose="020F0502020204030204" pitchFamily="34" charset="0"/>
                        </a:rPr>
                        <a:t>ROSA ERMANDO </a:t>
                      </a:r>
                      <a:r>
                        <a:rPr lang="en-IN" sz="920" b="1" i="0" u="none" strike="noStrike" baseline="0" dirty="0" smtClean="0">
                          <a:solidFill>
                            <a:srgbClr val="000000"/>
                          </a:solidFill>
                          <a:effectLst/>
                          <a:latin typeface="Calibri" panose="020F0502020204030204" pitchFamily="34" charset="0"/>
                        </a:rPr>
                        <a:t>- PLATINUM</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CNC GRINDER</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506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169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1000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i="0" u="none" strike="noStrike" dirty="0" smtClean="0">
                          <a:solidFill>
                            <a:srgbClr val="000000"/>
                          </a:solidFill>
                          <a:effectLst/>
                          <a:latin typeface="Calibri" panose="020F0502020204030204" pitchFamily="34" charset="0"/>
                        </a:rPr>
                        <a:t>156580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r>
              <a:tr h="142849">
                <a:tc>
                  <a:txBody>
                    <a:bodyPr/>
                    <a:lstStyle/>
                    <a:p>
                      <a:pPr algn="l"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r>
              <a:tr h="142849">
                <a:tc>
                  <a:txBody>
                    <a:bodyPr/>
                    <a:lstStyle/>
                    <a:p>
                      <a:pPr algn="l" fontAlgn="ctr"/>
                      <a:r>
                        <a:rPr lang="en-IN" sz="920" b="1" u="none" strike="noStrike" dirty="0">
                          <a:effectLst/>
                        </a:rPr>
                        <a:t>LEADWELL LTC 30 CP</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TC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25819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976967140"/>
                  </a:ext>
                </a:extLst>
              </a:tr>
              <a:tr h="142849">
                <a:tc>
                  <a:txBody>
                    <a:bodyPr/>
                    <a:lstStyle/>
                    <a:p>
                      <a:pPr algn="l" fontAlgn="ctr"/>
                      <a:r>
                        <a:rPr lang="en-IN" sz="920" b="1" u="none" strike="noStrike" dirty="0">
                          <a:effectLst/>
                        </a:rPr>
                        <a:t>LEADWELL LTC 30 CP</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TC</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25819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30532625"/>
                  </a:ext>
                </a:extLst>
              </a:tr>
              <a:tr h="142849">
                <a:tc>
                  <a:txBody>
                    <a:bodyPr/>
                    <a:lstStyle/>
                    <a:p>
                      <a:pPr algn="l" fontAlgn="ctr"/>
                      <a:r>
                        <a:rPr lang="en-IN" sz="920" b="1" u="none" strike="noStrike">
                          <a:effectLst/>
                        </a:rPr>
                        <a:t>LEADWELL LT 20 DM</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TMC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12909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788714913"/>
                  </a:ext>
                </a:extLst>
              </a:tr>
              <a:tr h="142849">
                <a:tc>
                  <a:txBody>
                    <a:bodyPr/>
                    <a:lstStyle/>
                    <a:p>
                      <a:pPr algn="l" fontAlgn="ctr"/>
                      <a:r>
                        <a:rPr lang="en-IN" sz="920" b="1" u="none" strike="noStrike">
                          <a:effectLst/>
                        </a:rPr>
                        <a:t>MORI SEKI SL-8</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TC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215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21516</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117857125"/>
                  </a:ext>
                </a:extLst>
              </a:tr>
              <a:tr h="142849">
                <a:tc>
                  <a:txBody>
                    <a:bodyPr/>
                    <a:lstStyle/>
                    <a:p>
                      <a:pPr algn="l" fontAlgn="ctr"/>
                      <a:r>
                        <a:rPr lang="en-IN" sz="920" b="1" u="none" strike="noStrike">
                          <a:effectLst/>
                        </a:rPr>
                        <a:t>OKUMA LT25B</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TC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861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25819</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561069885"/>
                  </a:ext>
                </a:extLst>
              </a:tr>
              <a:tr h="142849">
                <a:tc>
                  <a:txBody>
                    <a:bodyPr/>
                    <a:lstStyle/>
                    <a:p>
                      <a:pPr algn="l" fontAlgn="ctr"/>
                      <a:r>
                        <a:rPr lang="en-IN" sz="920" b="1" u="none" strike="noStrike">
                          <a:effectLst/>
                        </a:rPr>
                        <a:t>OKUMA LT20C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TC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861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25819</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823839092"/>
                  </a:ext>
                </a:extLst>
              </a:tr>
              <a:tr h="142849">
                <a:tc>
                  <a:txBody>
                    <a:bodyPr/>
                    <a:lstStyle/>
                    <a:p>
                      <a:pPr algn="l"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extLst>
                  <a:ext uri="{0D108BD9-81ED-4DB2-BD59-A6C34878D82A}">
                    <a16:rowId xmlns:a16="http://schemas.microsoft.com/office/drawing/2014/main" xmlns="" val="342016023"/>
                  </a:ext>
                </a:extLst>
              </a:tr>
              <a:tr h="142849">
                <a:tc>
                  <a:txBody>
                    <a:bodyPr/>
                    <a:lstStyle/>
                    <a:p>
                      <a:pPr algn="l" fontAlgn="ctr"/>
                      <a:r>
                        <a:rPr lang="en-IN" sz="920" b="1" u="none" strike="noStrike">
                          <a:effectLst/>
                        </a:rPr>
                        <a:t>KITAMURA HX500G</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HMC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43031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3967914885"/>
                  </a:ext>
                </a:extLst>
              </a:tr>
              <a:tr h="142849">
                <a:tc>
                  <a:txBody>
                    <a:bodyPr/>
                    <a:lstStyle/>
                    <a:p>
                      <a:pPr algn="l" fontAlgn="ctr"/>
                      <a:r>
                        <a:rPr lang="en-IN" sz="920" b="1" u="none" strike="noStrike">
                          <a:effectLst/>
                        </a:rPr>
                        <a:t>OKUMA MC600H</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HMC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215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150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32273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3168152489"/>
                  </a:ext>
                </a:extLst>
              </a:tr>
              <a:tr h="142849">
                <a:tc>
                  <a:txBody>
                    <a:bodyPr/>
                    <a:lstStyle/>
                    <a:p>
                      <a:pPr algn="l" fontAlgn="ctr"/>
                      <a:r>
                        <a:rPr lang="en-IN" sz="920" b="1" u="none" strike="noStrike" dirty="0">
                          <a:effectLst/>
                        </a:rPr>
                        <a:t>SCHARMANN ECOCUT1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HMC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430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54</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1200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64547</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344535560"/>
                  </a:ext>
                </a:extLst>
              </a:tr>
              <a:tr h="142849">
                <a:tc>
                  <a:txBody>
                    <a:bodyPr/>
                    <a:lstStyle/>
                    <a:p>
                      <a:pPr algn="l" fontAlgn="ctr"/>
                      <a:r>
                        <a:rPr lang="en-IN" sz="920" b="1" u="none" strike="noStrike">
                          <a:effectLst/>
                        </a:rPr>
                        <a:t>NIGATA HN80B</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HMC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54</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32273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3442225326"/>
                  </a:ext>
                </a:extLst>
              </a:tr>
              <a:tr h="142849">
                <a:tc>
                  <a:txBody>
                    <a:bodyPr/>
                    <a:lstStyle/>
                    <a:p>
                      <a:pPr algn="l" fontAlgn="ctr"/>
                      <a:r>
                        <a:rPr lang="en-IN" sz="920" b="1" u="none" strike="noStrike">
                          <a:effectLst/>
                        </a:rPr>
                        <a:t>NIGATA HN80C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HMC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54</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32273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294900224"/>
                  </a:ext>
                </a:extLst>
              </a:tr>
              <a:tr h="142849">
                <a:tc>
                  <a:txBody>
                    <a:bodyPr/>
                    <a:lstStyle/>
                    <a:p>
                      <a:pPr algn="l" fontAlgn="ctr"/>
                      <a:r>
                        <a:rPr lang="en-IN" sz="920" b="1" u="none" strike="noStrike">
                          <a:effectLst/>
                        </a:rPr>
                        <a:t>NIGATA HN100B</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HMC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54</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32273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911635257"/>
                  </a:ext>
                </a:extLst>
              </a:tr>
              <a:tr h="142849">
                <a:tc>
                  <a:txBody>
                    <a:bodyPr/>
                    <a:lstStyle/>
                    <a:p>
                      <a:pPr algn="l"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a:effectLst/>
                        </a:rPr>
                        <a:t> </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extLst>
                  <a:ext uri="{0D108BD9-81ED-4DB2-BD59-A6C34878D82A}">
                    <a16:rowId xmlns:a16="http://schemas.microsoft.com/office/drawing/2014/main" xmlns="" val="297546954"/>
                  </a:ext>
                </a:extLst>
              </a:tr>
              <a:tr h="142849">
                <a:tc>
                  <a:txBody>
                    <a:bodyPr/>
                    <a:lstStyle/>
                    <a:p>
                      <a:pPr algn="l" fontAlgn="ctr"/>
                      <a:r>
                        <a:rPr lang="en-IN" sz="920" b="1" u="none" strike="noStrike">
                          <a:effectLst/>
                        </a:rPr>
                        <a:t>JOHN FORD DMC-2100H</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143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86063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4067931105"/>
                  </a:ext>
                </a:extLst>
              </a:tr>
              <a:tr h="142849">
                <a:tc>
                  <a:txBody>
                    <a:bodyPr/>
                    <a:lstStyle/>
                    <a:p>
                      <a:pPr algn="l" fontAlgn="ctr"/>
                      <a:r>
                        <a:rPr lang="en-IN" sz="920" b="1" u="none" strike="noStrike">
                          <a:effectLst/>
                        </a:rPr>
                        <a:t>KITAMURA BRIDGE CENTER-B</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143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600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86063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405982948"/>
                  </a:ext>
                </a:extLst>
              </a:tr>
              <a:tr h="142849">
                <a:tc>
                  <a:txBody>
                    <a:bodyPr/>
                    <a:lstStyle/>
                    <a:p>
                      <a:pPr algn="l" fontAlgn="ctr"/>
                      <a:r>
                        <a:rPr lang="en-IN" sz="920" b="1" u="none" strike="noStrike">
                          <a:effectLst/>
                        </a:rPr>
                        <a:t>NIGATA VN800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215</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200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43031</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541288218"/>
                  </a:ext>
                </a:extLst>
              </a:tr>
              <a:tr h="142849">
                <a:tc>
                  <a:txBody>
                    <a:bodyPr/>
                    <a:lstStyle/>
                    <a:p>
                      <a:pPr algn="l" fontAlgn="ctr"/>
                      <a:r>
                        <a:rPr lang="en-IN" sz="920" b="1" u="none" strike="noStrike">
                          <a:effectLst/>
                        </a:rPr>
                        <a:t>LEADWELL V40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861</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34425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077390005"/>
                  </a:ext>
                </a:extLst>
              </a:tr>
              <a:tr h="142849">
                <a:tc>
                  <a:txBody>
                    <a:bodyPr/>
                    <a:lstStyle/>
                    <a:p>
                      <a:pPr algn="l" fontAlgn="ctr"/>
                      <a:r>
                        <a:rPr lang="en-IN" sz="920" b="1" u="none" strike="noStrike">
                          <a:effectLst/>
                        </a:rPr>
                        <a:t>LEADWELL V42-AF</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861</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34425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1423656907"/>
                  </a:ext>
                </a:extLst>
              </a:tr>
              <a:tr h="142849">
                <a:tc>
                  <a:txBody>
                    <a:bodyPr/>
                    <a:lstStyle/>
                    <a:p>
                      <a:pPr algn="l" fontAlgn="ctr"/>
                      <a:r>
                        <a:rPr lang="en-IN" sz="920" b="1" u="none" strike="noStrike">
                          <a:effectLst/>
                        </a:rPr>
                        <a:t>LEADWELL V42-If</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861</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34425</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045853435"/>
                  </a:ext>
                </a:extLst>
              </a:tr>
              <a:tr h="142849">
                <a:tc>
                  <a:txBody>
                    <a:bodyPr/>
                    <a:lstStyle/>
                    <a:p>
                      <a:pPr algn="l" fontAlgn="ctr"/>
                      <a:r>
                        <a:rPr lang="en-IN" sz="920" b="1" u="none" strike="noStrike">
                          <a:effectLst/>
                        </a:rPr>
                        <a:t>OKUMA MC6-VAE</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430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200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86063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661844074"/>
                  </a:ext>
                </a:extLst>
              </a:tr>
              <a:tr h="142849">
                <a:tc>
                  <a:txBody>
                    <a:bodyPr/>
                    <a:lstStyle/>
                    <a:p>
                      <a:pPr algn="l" fontAlgn="ctr"/>
                      <a:r>
                        <a:rPr lang="en-IN" sz="920" b="1" u="none" strike="noStrike">
                          <a:effectLst/>
                        </a:rPr>
                        <a:t>BFW  BMV60-TC24</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VMC</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430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430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a:effectLst/>
                        </a:rPr>
                        <a:t>200</a:t>
                      </a:r>
                      <a:endParaRPr lang="en-IN" sz="920" b="1" i="0" u="none" strike="noStrike">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tc>
                  <a:txBody>
                    <a:bodyPr/>
                    <a:lstStyle/>
                    <a:p>
                      <a:pPr algn="ctr" fontAlgn="ctr"/>
                      <a:r>
                        <a:rPr lang="en-IN" sz="920" b="1" u="none" strike="noStrike" dirty="0">
                          <a:effectLst/>
                        </a:rPr>
                        <a:t>86063</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1">
                        <a:lumMod val="40000"/>
                        <a:lumOff val="60000"/>
                      </a:schemeClr>
                    </a:solidFill>
                  </a:tcPr>
                </a:tc>
                <a:extLst>
                  <a:ext uri="{0D108BD9-81ED-4DB2-BD59-A6C34878D82A}">
                    <a16:rowId xmlns:a16="http://schemas.microsoft.com/office/drawing/2014/main" xmlns="" val="2198474987"/>
                  </a:ext>
                </a:extLst>
              </a:tr>
              <a:tr h="142849">
                <a:tc>
                  <a:txBody>
                    <a:bodyPr/>
                    <a:lstStyle/>
                    <a:p>
                      <a:pPr algn="ctr" fontAlgn="ct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u="none" strike="noStrike" dirty="0" smtClean="0">
                          <a:effectLst/>
                        </a:rPr>
                        <a:t>15380</a:t>
                      </a: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endParaRPr lang="en-IN" sz="920" b="1" i="0" u="none" strike="noStrike" dirty="0">
                        <a:solidFill>
                          <a:srgbClr val="000000"/>
                        </a:solidFill>
                        <a:effectLst/>
                        <a:latin typeface="Calibri" panose="020F0502020204030204" pitchFamily="34" charset="0"/>
                      </a:endParaRPr>
                    </a:p>
                  </a:txBody>
                  <a:tcPr marL="4369" marR="4369" marT="4369" marB="0" anchor="ctr">
                    <a:solidFill>
                      <a:schemeClr val="accent2">
                        <a:lumMod val="20000"/>
                        <a:lumOff val="80000"/>
                      </a:schemeClr>
                    </a:solidFill>
                  </a:tcPr>
                </a:tc>
                <a:tc>
                  <a:txBody>
                    <a:bodyPr/>
                    <a:lstStyle/>
                    <a:p>
                      <a:pPr algn="ctr" fontAlgn="ctr"/>
                      <a:r>
                        <a:rPr lang="en-IN" sz="920" b="1" i="0" u="none" strike="noStrike" dirty="0" smtClean="0">
                          <a:solidFill>
                            <a:schemeClr val="tx1"/>
                          </a:solidFill>
                          <a:effectLst/>
                          <a:latin typeface="Calibri" panose="020F0502020204030204" pitchFamily="34" charset="0"/>
                        </a:rPr>
                        <a:t>1907769</a:t>
                      </a:r>
                      <a:endParaRPr lang="en-IN" sz="920" b="1" i="0" u="none" strike="noStrike" dirty="0">
                        <a:solidFill>
                          <a:schemeClr val="tx1"/>
                        </a:solidFill>
                        <a:effectLst/>
                        <a:latin typeface="Calibri" panose="020F0502020204030204" pitchFamily="34" charset="0"/>
                      </a:endParaRPr>
                    </a:p>
                  </a:txBody>
                  <a:tcPr marL="4369" marR="4369" marT="4369" marB="0" anchor="ctr">
                    <a:solidFill>
                      <a:schemeClr val="accent2">
                        <a:lumMod val="20000"/>
                        <a:lumOff val="80000"/>
                      </a:schemeClr>
                    </a:solidFill>
                  </a:tcPr>
                </a:tc>
                <a:extLst>
                  <a:ext uri="{0D108BD9-81ED-4DB2-BD59-A6C34878D82A}">
                    <a16:rowId xmlns:a16="http://schemas.microsoft.com/office/drawing/2014/main" xmlns="" val="2721845553"/>
                  </a:ext>
                </a:extLst>
              </a:tr>
            </a:tbl>
          </a:graphicData>
        </a:graphic>
      </p:graphicFrame>
    </p:spTree>
    <p:extLst>
      <p:ext uri="{BB962C8B-B14F-4D97-AF65-F5344CB8AC3E}">
        <p14:creationId xmlns:p14="http://schemas.microsoft.com/office/powerpoint/2010/main" val="1671034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3755" y="2792422"/>
            <a:ext cx="2257798" cy="369332"/>
          </a:xfrm>
          <a:prstGeom prst="rect">
            <a:avLst/>
          </a:prstGeom>
        </p:spPr>
        <p:txBody>
          <a:bodyPr wrap="none">
            <a:spAutoFit/>
          </a:bodyPr>
          <a:lstStyle/>
          <a:p>
            <a:r>
              <a:rPr lang="en-US" b="1" dirty="0" smtClean="0">
                <a:solidFill>
                  <a:srgbClr val="1E13F9"/>
                </a:solidFill>
              </a:rPr>
              <a:t> </a:t>
            </a:r>
            <a:r>
              <a:rPr lang="en-US" b="1" dirty="0" err="1" smtClean="0">
                <a:solidFill>
                  <a:srgbClr val="1E13F9"/>
                </a:solidFill>
              </a:rPr>
              <a:t>Trevisan</a:t>
            </a:r>
            <a:r>
              <a:rPr lang="en-US" b="1" dirty="0" smtClean="0">
                <a:solidFill>
                  <a:srgbClr val="1E13F9"/>
                </a:solidFill>
              </a:rPr>
              <a:t> DS900/300C</a:t>
            </a:r>
            <a:endParaRPr lang="en-US" dirty="0"/>
          </a:p>
        </p:txBody>
      </p:sp>
      <p:sp>
        <p:nvSpPr>
          <p:cNvPr id="7" name="Rectangle 6"/>
          <p:cNvSpPr/>
          <p:nvPr/>
        </p:nvSpPr>
        <p:spPr>
          <a:xfrm>
            <a:off x="3781756" y="5824650"/>
            <a:ext cx="3352200" cy="369332"/>
          </a:xfrm>
          <a:prstGeom prst="rect">
            <a:avLst/>
          </a:prstGeom>
        </p:spPr>
        <p:txBody>
          <a:bodyPr wrap="none">
            <a:spAutoFit/>
          </a:bodyPr>
          <a:lstStyle/>
          <a:p>
            <a:r>
              <a:rPr lang="en-US" b="1" dirty="0" smtClean="0">
                <a:solidFill>
                  <a:srgbClr val="1E13F9"/>
                </a:solidFill>
              </a:rPr>
              <a:t> GIDDING &amp; LEWIS – ORION 2300</a:t>
            </a:r>
            <a:endParaRPr lang="en-US" dirty="0"/>
          </a:p>
        </p:txBody>
      </p:sp>
      <p:pic>
        <p:nvPicPr>
          <p:cNvPr id="1031" name="Picture 7" descr="\\Srv-storage\srv\OE\SRV-OE\Product catalogue\SRI-SRV-SRV&amp;C - Company profile\SRI-SRV-SRV&amp;C - PROFILE\Large Machine Photos\DSC05982.JPG"/>
          <p:cNvPicPr>
            <a:picLocks noChangeAspect="1" noChangeArrowheads="1"/>
          </p:cNvPicPr>
          <p:nvPr/>
        </p:nvPicPr>
        <p:blipFill>
          <a:blip r:embed="rId2" cstate="print"/>
          <a:srcRect/>
          <a:stretch>
            <a:fillRect/>
          </a:stretch>
        </p:blipFill>
        <p:spPr bwMode="auto">
          <a:xfrm>
            <a:off x="7417513" y="1198180"/>
            <a:ext cx="3969960" cy="2978753"/>
          </a:xfrm>
          <a:prstGeom prst="rect">
            <a:avLst/>
          </a:prstGeom>
          <a:noFill/>
        </p:spPr>
      </p:pic>
      <p:sp>
        <p:nvSpPr>
          <p:cNvPr id="14" name="Rectangle 13"/>
          <p:cNvSpPr/>
          <p:nvPr/>
        </p:nvSpPr>
        <p:spPr>
          <a:xfrm>
            <a:off x="7812468" y="4305906"/>
            <a:ext cx="3099888" cy="646331"/>
          </a:xfrm>
          <a:prstGeom prst="rect">
            <a:avLst/>
          </a:prstGeom>
        </p:spPr>
        <p:txBody>
          <a:bodyPr wrap="none">
            <a:spAutoFit/>
          </a:bodyPr>
          <a:lstStyle/>
          <a:p>
            <a:pPr algn="ctr"/>
            <a:r>
              <a:rPr lang="en-US" b="1" dirty="0" smtClean="0">
                <a:solidFill>
                  <a:srgbClr val="1E13F9"/>
                </a:solidFill>
              </a:rPr>
              <a:t> ROSA ERMANDO – PLATINUM</a:t>
            </a:r>
          </a:p>
          <a:p>
            <a:pPr algn="ctr"/>
            <a:r>
              <a:rPr lang="en-US" b="1" dirty="0" smtClean="0">
                <a:solidFill>
                  <a:srgbClr val="1E13F9"/>
                </a:solidFill>
              </a:rPr>
              <a:t>GRINDING MACHINE</a:t>
            </a:r>
            <a:endParaRPr lang="en-US" dirty="0"/>
          </a:p>
        </p:txBody>
      </p:sp>
      <p:pic>
        <p:nvPicPr>
          <p:cNvPr id="2050" name="Picture 2" descr="\\Srv-storage\srv\OE\SRV-OE\Product catalogue\SRI-SRV-SRV&amp;C - Company profile\SRI-SRV-SRV&amp;C - PROFILE\Large Machine Photos\DSC05986.JPG"/>
          <p:cNvPicPr>
            <a:picLocks noChangeAspect="1" noChangeArrowheads="1"/>
          </p:cNvPicPr>
          <p:nvPr/>
        </p:nvPicPr>
        <p:blipFill>
          <a:blip r:embed="rId3" cstate="print"/>
          <a:srcRect/>
          <a:stretch>
            <a:fillRect/>
          </a:stretch>
        </p:blipFill>
        <p:spPr bwMode="auto">
          <a:xfrm>
            <a:off x="3791448" y="3184771"/>
            <a:ext cx="3501758" cy="2627450"/>
          </a:xfrm>
          <a:prstGeom prst="rect">
            <a:avLst/>
          </a:prstGeom>
          <a:noFill/>
        </p:spPr>
      </p:pic>
      <p:pic>
        <p:nvPicPr>
          <p:cNvPr id="13" name="Picture 2" descr="\\Srv-storage\srv\TEMPORARY STORAGE\OE\VALVE PHOTOS\IMG_3571.JPG"/>
          <p:cNvPicPr>
            <a:picLocks noChangeAspect="1" noChangeArrowheads="1"/>
          </p:cNvPicPr>
          <p:nvPr/>
        </p:nvPicPr>
        <p:blipFill>
          <a:blip r:embed="rId4" cstate="print"/>
          <a:srcRect/>
          <a:stretch>
            <a:fillRect/>
          </a:stretch>
        </p:blipFill>
        <p:spPr bwMode="auto">
          <a:xfrm>
            <a:off x="97223" y="312888"/>
            <a:ext cx="3661234" cy="2440822"/>
          </a:xfrm>
          <a:prstGeom prst="rect">
            <a:avLst/>
          </a:prstGeom>
          <a:noFill/>
        </p:spPr>
      </p:pic>
      <p:sp>
        <p:nvSpPr>
          <p:cNvPr id="15" name="Rectangle 14"/>
          <p:cNvSpPr/>
          <p:nvPr/>
        </p:nvSpPr>
        <p:spPr>
          <a:xfrm>
            <a:off x="859578" y="2820013"/>
            <a:ext cx="2140779" cy="369332"/>
          </a:xfrm>
          <a:prstGeom prst="rect">
            <a:avLst/>
          </a:prstGeom>
        </p:spPr>
        <p:txBody>
          <a:bodyPr wrap="none">
            <a:spAutoFit/>
          </a:bodyPr>
          <a:lstStyle/>
          <a:p>
            <a:r>
              <a:rPr lang="en-US" b="1" dirty="0" smtClean="0">
                <a:solidFill>
                  <a:srgbClr val="1E13F9"/>
                </a:solidFill>
              </a:rPr>
              <a:t> </a:t>
            </a:r>
            <a:r>
              <a:rPr lang="en-US" b="1" dirty="0" err="1" smtClean="0">
                <a:solidFill>
                  <a:srgbClr val="1E13F9"/>
                </a:solidFill>
              </a:rPr>
              <a:t>Trevisan</a:t>
            </a:r>
            <a:r>
              <a:rPr lang="en-US" b="1" dirty="0" smtClean="0">
                <a:solidFill>
                  <a:srgbClr val="1E13F9"/>
                </a:solidFill>
              </a:rPr>
              <a:t> DS300/70C</a:t>
            </a:r>
            <a:endParaRPr lang="en-US" dirty="0"/>
          </a:p>
        </p:txBody>
      </p:sp>
      <p:sp>
        <p:nvSpPr>
          <p:cNvPr id="16" name="Rectangle 15"/>
          <p:cNvSpPr/>
          <p:nvPr/>
        </p:nvSpPr>
        <p:spPr>
          <a:xfrm>
            <a:off x="885847" y="5852246"/>
            <a:ext cx="2257798" cy="369332"/>
          </a:xfrm>
          <a:prstGeom prst="rect">
            <a:avLst/>
          </a:prstGeom>
        </p:spPr>
        <p:txBody>
          <a:bodyPr wrap="none">
            <a:spAutoFit/>
          </a:bodyPr>
          <a:lstStyle/>
          <a:p>
            <a:r>
              <a:rPr lang="en-US" b="1" dirty="0" smtClean="0">
                <a:solidFill>
                  <a:srgbClr val="1E13F9"/>
                </a:solidFill>
              </a:rPr>
              <a:t> </a:t>
            </a:r>
            <a:r>
              <a:rPr lang="en-US" b="1" dirty="0" err="1" smtClean="0">
                <a:solidFill>
                  <a:srgbClr val="1E13F9"/>
                </a:solidFill>
              </a:rPr>
              <a:t>Trevisan</a:t>
            </a:r>
            <a:r>
              <a:rPr lang="en-US" b="1" dirty="0" smtClean="0">
                <a:solidFill>
                  <a:srgbClr val="1E13F9"/>
                </a:solidFill>
              </a:rPr>
              <a:t> DS450/130C</a:t>
            </a:r>
            <a:endParaRPr lang="en-US" dirty="0"/>
          </a:p>
        </p:txBody>
      </p:sp>
      <p:pic>
        <p:nvPicPr>
          <p:cNvPr id="2051" name="Picture 3" descr="\\Srv-storage\srv\TEMPORARY STORAGE\OE\VALVE PHOTOS\Trevisan DS 450..JPG"/>
          <p:cNvPicPr>
            <a:picLocks noChangeAspect="1" noChangeArrowheads="1"/>
          </p:cNvPicPr>
          <p:nvPr/>
        </p:nvPicPr>
        <p:blipFill>
          <a:blip r:embed="rId5" cstate="print"/>
          <a:srcRect/>
          <a:stretch>
            <a:fillRect/>
          </a:stretch>
        </p:blipFill>
        <p:spPr bwMode="auto">
          <a:xfrm>
            <a:off x="126124" y="3195142"/>
            <a:ext cx="3559358" cy="2669629"/>
          </a:xfrm>
          <a:prstGeom prst="rect">
            <a:avLst/>
          </a:prstGeom>
          <a:noFill/>
        </p:spPr>
      </p:pic>
      <p:pic>
        <p:nvPicPr>
          <p:cNvPr id="2" name="Picture 2" descr="\\Srv-storage\srv\OE\SRV-OE\Product catalogue\SRV\DSC01162.JPG"/>
          <p:cNvPicPr>
            <a:picLocks noChangeAspect="1" noChangeArrowheads="1"/>
          </p:cNvPicPr>
          <p:nvPr/>
        </p:nvPicPr>
        <p:blipFill>
          <a:blip r:embed="rId6" cstate="print"/>
          <a:srcRect/>
          <a:stretch>
            <a:fillRect/>
          </a:stretch>
        </p:blipFill>
        <p:spPr bwMode="auto">
          <a:xfrm>
            <a:off x="3871531" y="262758"/>
            <a:ext cx="3307035" cy="252248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rv-storage\srv\TEMPORARY STORAGE\OE\VALVE PHOTOS\DSC03384.JPG"/>
          <p:cNvPicPr>
            <a:picLocks noChangeAspect="1" noChangeArrowheads="1"/>
          </p:cNvPicPr>
          <p:nvPr/>
        </p:nvPicPr>
        <p:blipFill>
          <a:blip r:embed="rId2" cstate="print"/>
          <a:srcRect/>
          <a:stretch>
            <a:fillRect/>
          </a:stretch>
        </p:blipFill>
        <p:spPr bwMode="auto">
          <a:xfrm>
            <a:off x="4689239" y="490798"/>
            <a:ext cx="7291697" cy="5468557"/>
          </a:xfrm>
          <a:prstGeom prst="rect">
            <a:avLst/>
          </a:prstGeom>
          <a:noFill/>
        </p:spPr>
      </p:pic>
      <p:sp>
        <p:nvSpPr>
          <p:cNvPr id="6" name="Rectangle 5"/>
          <p:cNvSpPr/>
          <p:nvPr/>
        </p:nvSpPr>
        <p:spPr>
          <a:xfrm>
            <a:off x="7307656" y="6093962"/>
            <a:ext cx="2365199" cy="369332"/>
          </a:xfrm>
          <a:prstGeom prst="rect">
            <a:avLst/>
          </a:prstGeom>
        </p:spPr>
        <p:txBody>
          <a:bodyPr wrap="none">
            <a:spAutoFit/>
          </a:bodyPr>
          <a:lstStyle/>
          <a:p>
            <a:r>
              <a:rPr lang="en-US" b="1" dirty="0" smtClean="0">
                <a:solidFill>
                  <a:srgbClr val="1E13F9"/>
                </a:solidFill>
              </a:rPr>
              <a:t> </a:t>
            </a:r>
            <a:r>
              <a:rPr lang="en-US" b="1" dirty="0" err="1" smtClean="0">
                <a:solidFill>
                  <a:srgbClr val="1E13F9"/>
                </a:solidFill>
              </a:rPr>
              <a:t>Mazak</a:t>
            </a:r>
            <a:r>
              <a:rPr lang="en-US" b="1" dirty="0" smtClean="0">
                <a:solidFill>
                  <a:srgbClr val="1E13F9"/>
                </a:solidFill>
              </a:rPr>
              <a:t> Mega Turn A16</a:t>
            </a:r>
            <a:endParaRPr lang="en-US" dirty="0"/>
          </a:p>
        </p:txBody>
      </p:sp>
      <p:pic>
        <p:nvPicPr>
          <p:cNvPr id="9" name="Picture 6" descr="\\Srv-storage\srv\OE\SRV-OE\Product catalogue\SRI-SRV-SRV&amp;C - Company profile\SRI-SRV-SRV&amp;C - PROFILE\Large Machine Photos\DSC05995.JPG"/>
          <p:cNvPicPr>
            <a:picLocks noChangeAspect="1" noChangeArrowheads="1"/>
          </p:cNvPicPr>
          <p:nvPr/>
        </p:nvPicPr>
        <p:blipFill>
          <a:blip r:embed="rId3" cstate="print"/>
          <a:srcRect/>
          <a:stretch>
            <a:fillRect/>
          </a:stretch>
        </p:blipFill>
        <p:spPr bwMode="auto">
          <a:xfrm>
            <a:off x="481169" y="3406654"/>
            <a:ext cx="3880615" cy="2948003"/>
          </a:xfrm>
          <a:prstGeom prst="rect">
            <a:avLst/>
          </a:prstGeom>
          <a:noFill/>
        </p:spPr>
      </p:pic>
      <p:sp>
        <p:nvSpPr>
          <p:cNvPr id="10" name="Rectangle 9"/>
          <p:cNvSpPr/>
          <p:nvPr/>
        </p:nvSpPr>
        <p:spPr>
          <a:xfrm>
            <a:off x="1606203" y="3039398"/>
            <a:ext cx="1520224" cy="369332"/>
          </a:xfrm>
          <a:prstGeom prst="rect">
            <a:avLst/>
          </a:prstGeom>
        </p:spPr>
        <p:txBody>
          <a:bodyPr wrap="none">
            <a:spAutoFit/>
          </a:bodyPr>
          <a:lstStyle/>
          <a:p>
            <a:r>
              <a:rPr lang="en-US" b="1" dirty="0" smtClean="0">
                <a:solidFill>
                  <a:srgbClr val="1E13F9"/>
                </a:solidFill>
              </a:rPr>
              <a:t> </a:t>
            </a:r>
            <a:r>
              <a:rPr lang="en-US" b="1" dirty="0" err="1" smtClean="0">
                <a:solidFill>
                  <a:srgbClr val="1E13F9"/>
                </a:solidFill>
              </a:rPr>
              <a:t>Mazak</a:t>
            </a:r>
            <a:r>
              <a:rPr lang="en-US" b="1" dirty="0" smtClean="0">
                <a:solidFill>
                  <a:srgbClr val="1E13F9"/>
                </a:solidFill>
              </a:rPr>
              <a:t>  I630V</a:t>
            </a:r>
            <a:endParaRPr lang="en-US" dirty="0"/>
          </a:p>
        </p:txBody>
      </p:sp>
      <p:sp>
        <p:nvSpPr>
          <p:cNvPr id="11" name="Rectangle 10"/>
          <p:cNvSpPr/>
          <p:nvPr/>
        </p:nvSpPr>
        <p:spPr>
          <a:xfrm>
            <a:off x="1390746" y="6355423"/>
            <a:ext cx="1688539" cy="369332"/>
          </a:xfrm>
          <a:prstGeom prst="rect">
            <a:avLst/>
          </a:prstGeom>
        </p:spPr>
        <p:txBody>
          <a:bodyPr wrap="none">
            <a:spAutoFit/>
          </a:bodyPr>
          <a:lstStyle/>
          <a:p>
            <a:r>
              <a:rPr lang="en-US" b="1" dirty="0" smtClean="0">
                <a:solidFill>
                  <a:srgbClr val="1E13F9"/>
                </a:solidFill>
              </a:rPr>
              <a:t> </a:t>
            </a:r>
            <a:r>
              <a:rPr lang="en-US" b="1" dirty="0" err="1" smtClean="0">
                <a:solidFill>
                  <a:srgbClr val="1E13F9"/>
                </a:solidFill>
              </a:rPr>
              <a:t>Mazak</a:t>
            </a:r>
            <a:r>
              <a:rPr lang="en-US" b="1" dirty="0" smtClean="0">
                <a:solidFill>
                  <a:srgbClr val="1E13F9"/>
                </a:solidFill>
              </a:rPr>
              <a:t>  E1600V</a:t>
            </a:r>
            <a:endParaRPr lang="en-US" dirty="0"/>
          </a:p>
        </p:txBody>
      </p:sp>
      <p:pic>
        <p:nvPicPr>
          <p:cNvPr id="2050" name="Picture 2" descr="\\Srv-storage\srv\OE\SRV-OE\Product catalogue\SRV\DSC06004.JPG"/>
          <p:cNvPicPr>
            <a:picLocks noChangeAspect="1" noChangeArrowheads="1"/>
          </p:cNvPicPr>
          <p:nvPr/>
        </p:nvPicPr>
        <p:blipFill>
          <a:blip r:embed="rId4" cstate="print"/>
          <a:srcRect/>
          <a:stretch>
            <a:fillRect/>
          </a:stretch>
        </p:blipFill>
        <p:spPr bwMode="auto">
          <a:xfrm>
            <a:off x="509363" y="136633"/>
            <a:ext cx="3926001" cy="294462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1009</TotalTime>
  <Words>1426</Words>
  <Application>Microsoft Office PowerPoint</Application>
  <PresentationFormat>Custom</PresentationFormat>
  <Paragraphs>1045</Paragraphs>
  <Slides>28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Acrobat Document</vt:lpstr>
      <vt:lpstr>Sri Ranganathar Valves Private Limited   “Quality Flow in Every Valve”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 Tilting Disc Check Valve with Hydraulic Cushion</vt:lpstr>
      <vt:lpstr>PowerPoint Presentation</vt:lpstr>
      <vt:lpstr>PowerPoint Presentation</vt:lpstr>
      <vt:lpstr>PowerPoint Presentation</vt:lpstr>
      <vt:lpstr>PowerPoint Presentation</vt:lpstr>
      <vt:lpstr>Companies Corporate Social Responsibilities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SRV = Sri Ranganathar Valves P Ltd</dc:title>
  <dc:creator>TD</dc:creator>
  <cp:lastModifiedBy>SRV-MGR-CUSTSUPPORT-SHYAMSUNDAR</cp:lastModifiedBy>
  <cp:revision>103</cp:revision>
  <dcterms:created xsi:type="dcterms:W3CDTF">2020-02-19T05:56:28Z</dcterms:created>
  <dcterms:modified xsi:type="dcterms:W3CDTF">2022-11-22T09:17:02Z</dcterms:modified>
</cp:coreProperties>
</file>